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0" r:id="rId5"/>
    <p:sldMasterId id="2147483672" r:id="rId6"/>
    <p:sldMasterId id="2147483695" r:id="rId7"/>
    <p:sldMasterId id="2147483660" r:id="rId8"/>
    <p:sldMasterId id="2147483658" r:id="rId9"/>
    <p:sldMasterId id="2147483648" r:id="rId10"/>
    <p:sldMasterId id="2147483720" r:id="rId11"/>
  </p:sldMasterIdLst>
  <p:notesMasterIdLst>
    <p:notesMasterId r:id="rId45"/>
  </p:notesMasterIdLst>
  <p:sldIdLst>
    <p:sldId id="259" r:id="rId12"/>
    <p:sldId id="318" r:id="rId13"/>
    <p:sldId id="261" r:id="rId14"/>
    <p:sldId id="824" r:id="rId15"/>
    <p:sldId id="829" r:id="rId16"/>
    <p:sldId id="825" r:id="rId17"/>
    <p:sldId id="826" r:id="rId18"/>
    <p:sldId id="827" r:id="rId19"/>
    <p:sldId id="828" r:id="rId20"/>
    <p:sldId id="817" r:id="rId21"/>
    <p:sldId id="818" r:id="rId22"/>
    <p:sldId id="819" r:id="rId23"/>
    <p:sldId id="830" r:id="rId24"/>
    <p:sldId id="831" r:id="rId25"/>
    <p:sldId id="833" r:id="rId26"/>
    <p:sldId id="834" r:id="rId27"/>
    <p:sldId id="292" r:id="rId28"/>
    <p:sldId id="835" r:id="rId29"/>
    <p:sldId id="323" r:id="rId30"/>
    <p:sldId id="329" r:id="rId31"/>
    <p:sldId id="328" r:id="rId32"/>
    <p:sldId id="326" r:id="rId33"/>
    <p:sldId id="327" r:id="rId34"/>
    <p:sldId id="836" r:id="rId35"/>
    <p:sldId id="302" r:id="rId36"/>
    <p:sldId id="832" r:id="rId37"/>
    <p:sldId id="314" r:id="rId38"/>
    <p:sldId id="290" r:id="rId39"/>
    <p:sldId id="837" r:id="rId40"/>
    <p:sldId id="293" r:id="rId41"/>
    <p:sldId id="330" r:id="rId42"/>
    <p:sldId id="286" r:id="rId43"/>
    <p:sldId id="264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2098" y="48"/>
      </p:cViewPr>
      <p:guideLst/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gs" Target="tags/tag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479A-5935-40EA-AACE-76C08CD18BE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F039-7DDC-4123-95C1-067A38F7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0F039-7DDC-4123-95C1-067A38F75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5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B94-7348-4A82-8556-5487DED38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722090-A9B9-4F0A-96AC-6A221871D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388BF-F8AD-4E4A-8023-2407935FC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379291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994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123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787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6745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625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4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B94-7348-4A82-8556-5487DED38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722090-A9B9-4F0A-96AC-6A221871D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388BF-F8AD-4E4A-8023-2407935FC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194370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72FE-1E00-C9DA-0DED-FFE2A9CAB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44119-6757-2343-AB28-7017EB470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E22D0-5A9A-7FB7-C21F-85EBC5CD7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EF73-66C7-0C84-1445-F0A3F7162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749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38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4297B-AF1B-4823-B623-4E136FCDEC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0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7178-8C83-40CF-AECF-0AC5478E9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7178-8C83-40CF-AECF-0AC5478E9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8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7178-8C83-40CF-AECF-0AC5478E9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 student does not have a documented absence or has not performed an “academic engagement” activity in 14 days, the institution must “document a student’s withdrawal date.”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B7178-8C83-40CF-AECF-0AC5478E9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6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ED goal of more rigor for consumer protection when using reciprocity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82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6117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F9451-49E1-7806-9357-28B24488E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88139-3C39-6319-FD6F-507D7B56B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BAB77-4628-0713-A8E1-268624301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F9F9D-52CB-39F6-12F6-057D69E38C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A90EEFE-EF86-FE18-C830-94584409E8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4E72B-95B0-3DBF-FBEA-C8BF313D6F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4035172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>
                <a:latin typeface="Arial"/>
                <a:ea typeface="+mn-ea"/>
                <a:cs typeface="Arial"/>
              </a:rPr>
              <a:t>Struck Down -  SOL party injured</a:t>
            </a:r>
            <a:endParaRPr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802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B94-7348-4A82-8556-5487DED38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722090-A9B9-4F0A-96AC-6A221871D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388BF-F8AD-4E4A-8023-2407935FC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2703943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8B716-825E-CA03-C70D-A88465F5C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CE0E4-AB7E-0C69-F7B5-DA5C4CF77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A3CE7-1EAC-6DD9-26A4-D3FE4FB72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0E822-F35B-70FA-4B34-8B5A6ED96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4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8AFD9-D5DB-4A47-A4BE-251B4DF141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B94-7348-4A82-8556-5487DED38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722090-A9B9-4F0A-96AC-6A221871D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388BF-F8AD-4E4A-8023-2407935FC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3595735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F72FB2D-6E6C-41A4-888F-C8996510B0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198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F72FB2D-6E6C-41A4-888F-C8996510B09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5303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0F039-7DDC-4123-95C1-067A38F75B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AB94-7348-4A82-8556-5487DED38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WCET State Authorization Network (SAN)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722090-A9B9-4F0A-96AC-6A221871D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University of North Carolina System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388BF-F8AD-4E4A-8023-2407935FC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October 4, 2021</a:t>
            </a:r>
          </a:p>
        </p:txBody>
      </p:sp>
    </p:spTree>
    <p:extLst>
      <p:ext uri="{BB962C8B-B14F-4D97-AF65-F5344CB8AC3E}">
        <p14:creationId xmlns:p14="http://schemas.microsoft.com/office/powerpoint/2010/main" val="349841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62D7-D6B3-ADEA-9E42-8573080B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5E510-C37D-78C9-D4E4-90A882168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8F5F6-36B7-8DD3-22BE-8B8CFCDDE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1EA8-80B8-8B59-56A4-22E771A94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559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38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063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65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4F38AFD9-D5DB-4A47-A4BE-251B4DF1413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441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3" y="1052215"/>
            <a:ext cx="8568316" cy="2238375"/>
          </a:xfrm>
        </p:spPr>
        <p:txBody>
          <a:bodyPr anchor="b"/>
          <a:lstStyle>
            <a:lvl1pPr algn="ctr">
              <a:defRPr sz="5623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053" y="3376910"/>
            <a:ext cx="8568316" cy="1552278"/>
          </a:xfrm>
        </p:spPr>
        <p:txBody>
          <a:bodyPr/>
          <a:lstStyle>
            <a:lvl1pPr marL="0" indent="0" algn="ctr">
              <a:buNone/>
              <a:defRPr sz="2249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6"/>
            </a:lvl3pPr>
            <a:lvl4pPr marL="1285189" indent="0" algn="ctr">
              <a:buNone/>
              <a:defRPr sz="1499"/>
            </a:lvl4pPr>
            <a:lvl5pPr marL="1713585" indent="0" algn="ctr">
              <a:buNone/>
              <a:defRPr sz="1499"/>
            </a:lvl5pPr>
            <a:lvl6pPr marL="2141983" indent="0" algn="ctr">
              <a:buNone/>
              <a:defRPr sz="1499"/>
            </a:lvl6pPr>
            <a:lvl7pPr marL="2570379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3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1FB-6B78-E0B9-353E-4F9DEDC8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9595104-37E8-F2E8-A183-4F2E4F14ED38}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rgbClr val="F797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A5D66806-B789-D556-2CD8-470175848F09}"/>
              </a:ext>
            </a:extLst>
          </p:cNvPr>
          <p:cNvSpPr/>
          <p:nvPr userDrawn="1"/>
        </p:nvSpPr>
        <p:spPr>
          <a:xfrm rot="-5400000">
            <a:off x="9440395" y="3783138"/>
            <a:ext cx="4572000" cy="23079"/>
          </a:xfrm>
          <a:prstGeom prst="line">
            <a:avLst/>
          </a:prstGeom>
          <a:ln w="28575" cap="rnd">
            <a:solidFill>
              <a:srgbClr val="F797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71F29-63CB-F3E1-968E-53CA6C52F27C}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13F9C5-EF9B-9914-B61F-4F21F9F7CCB5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6CFAC2-D9AA-013A-7441-959354399050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01C43E-C048-A926-4F96-60FB32161B01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5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3" y="1052215"/>
            <a:ext cx="8568316" cy="2238375"/>
          </a:xfrm>
        </p:spPr>
        <p:txBody>
          <a:bodyPr anchor="b"/>
          <a:lstStyle>
            <a:lvl1pPr algn="ctr">
              <a:defRPr sz="5623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053" y="3376910"/>
            <a:ext cx="8568316" cy="1552278"/>
          </a:xfrm>
        </p:spPr>
        <p:txBody>
          <a:bodyPr/>
          <a:lstStyle>
            <a:lvl1pPr marL="0" indent="0" algn="ctr">
              <a:buNone/>
              <a:defRPr sz="2249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6"/>
            </a:lvl3pPr>
            <a:lvl4pPr marL="1285189" indent="0" algn="ctr">
              <a:buNone/>
              <a:defRPr sz="1499"/>
            </a:lvl4pPr>
            <a:lvl5pPr marL="1713585" indent="0" algn="ctr">
              <a:buNone/>
              <a:defRPr sz="1499"/>
            </a:lvl5pPr>
            <a:lvl6pPr marL="2141983" indent="0" algn="ctr">
              <a:buNone/>
              <a:defRPr sz="1499"/>
            </a:lvl6pPr>
            <a:lvl7pPr marL="2570379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04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FFD1D-E8E7-8666-D9D2-58C65DD6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81CBE-E630-E3F4-8B86-801AEE4A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171B1-BBFE-8537-9C61-409C8B7A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1FB-6B78-E0B9-353E-4F9DEDC8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9595104-37E8-F2E8-A183-4F2E4F14ED38}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chemeClr val="accent3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A5D66806-B789-D556-2CD8-470175848F09}"/>
              </a:ext>
            </a:extLst>
          </p:cNvPr>
          <p:cNvSpPr/>
          <p:nvPr userDrawn="1"/>
        </p:nvSpPr>
        <p:spPr>
          <a:xfrm rot="-5400000">
            <a:off x="9440395" y="3783138"/>
            <a:ext cx="4572000" cy="23079"/>
          </a:xfrm>
          <a:prstGeom prst="line">
            <a:avLst/>
          </a:prstGeom>
          <a:ln w="28575" cap="rnd">
            <a:solidFill>
              <a:schemeClr val="accent3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71F29-63CB-F3E1-968E-53CA6C52F27C}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13F9C5-EF9B-9914-B61F-4F21F9F7CCB5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6CFAC2-D9AA-013A-7441-959354399050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01C43E-C048-A926-4F96-60FB32161B01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099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+mj-lt"/>
              </a:rPr>
              <a:t>New U.S. Department of Education Regulations:  Interstate Distance Education, Professional Licensure, and SARA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3309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416" y="1500188"/>
            <a:ext cx="3784340" cy="4243090"/>
          </a:xfrm>
        </p:spPr>
        <p:txBody>
          <a:bodyPr/>
          <a:lstStyle>
            <a:lvl1pPr>
              <a:defRPr sz="2624"/>
            </a:lvl1pPr>
            <a:lvl2pPr>
              <a:defRPr sz="2249"/>
            </a:lvl2pPr>
            <a:lvl3pPr>
              <a:defRPr sz="1874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561" y="1500188"/>
            <a:ext cx="3784340" cy="4243090"/>
          </a:xfrm>
        </p:spPr>
        <p:txBody>
          <a:bodyPr/>
          <a:lstStyle>
            <a:lvl1pPr>
              <a:defRPr sz="2624"/>
            </a:lvl1pPr>
            <a:lvl2pPr>
              <a:defRPr sz="2249"/>
            </a:lvl2pPr>
            <a:lvl3pPr>
              <a:defRPr sz="1874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3" y="1052215"/>
            <a:ext cx="8568316" cy="2238375"/>
          </a:xfrm>
        </p:spPr>
        <p:txBody>
          <a:bodyPr anchor="b"/>
          <a:lstStyle>
            <a:lvl1pPr algn="ctr">
              <a:defRPr sz="5622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053" y="3376911"/>
            <a:ext cx="8568316" cy="1552277"/>
          </a:xfrm>
        </p:spPr>
        <p:txBody>
          <a:bodyPr/>
          <a:lstStyle>
            <a:lvl1pPr marL="0" indent="0" algn="ctr">
              <a:buNone/>
              <a:defRPr sz="2249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7"/>
            </a:lvl3pPr>
            <a:lvl4pPr marL="1285189" indent="0" algn="ctr">
              <a:buNone/>
              <a:defRPr sz="1499"/>
            </a:lvl4pPr>
            <a:lvl5pPr marL="1713586" indent="0" algn="ctr">
              <a:buNone/>
              <a:defRPr sz="1499"/>
            </a:lvl5pPr>
            <a:lvl6pPr marL="2141982" indent="0" algn="ctr">
              <a:buNone/>
              <a:defRPr sz="1499"/>
            </a:lvl6pPr>
            <a:lvl7pPr marL="2570378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9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3" y="1052215"/>
            <a:ext cx="8568316" cy="2238375"/>
          </a:xfrm>
        </p:spPr>
        <p:txBody>
          <a:bodyPr anchor="b"/>
          <a:lstStyle>
            <a:lvl1pPr algn="ctr">
              <a:defRPr sz="5623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053" y="3376910"/>
            <a:ext cx="8568316" cy="1552278"/>
          </a:xfrm>
        </p:spPr>
        <p:txBody>
          <a:bodyPr/>
          <a:lstStyle>
            <a:lvl1pPr marL="0" indent="0" algn="ctr">
              <a:buNone/>
              <a:defRPr sz="2249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6"/>
            </a:lvl3pPr>
            <a:lvl4pPr marL="1285189" indent="0" algn="ctr">
              <a:buNone/>
              <a:defRPr sz="1499"/>
            </a:lvl4pPr>
            <a:lvl5pPr marL="1713585" indent="0" algn="ctr">
              <a:buNone/>
              <a:defRPr sz="1499"/>
            </a:lvl5pPr>
            <a:lvl6pPr marL="2141983" indent="0" algn="ctr">
              <a:buNone/>
              <a:defRPr sz="1499"/>
            </a:lvl6pPr>
            <a:lvl7pPr marL="2570379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31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6C56E-5E47-ED78-1813-4F62B7DB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57B93-1282-77FB-71A0-3C1AD0D3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4A316-6304-7C96-19D8-F01E9138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3" y="1052215"/>
            <a:ext cx="8568316" cy="2238375"/>
          </a:xfrm>
        </p:spPr>
        <p:txBody>
          <a:bodyPr anchor="b"/>
          <a:lstStyle>
            <a:lvl1pPr algn="ctr">
              <a:defRPr sz="5623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053" y="3376910"/>
            <a:ext cx="8568316" cy="1552278"/>
          </a:xfrm>
        </p:spPr>
        <p:txBody>
          <a:bodyPr/>
          <a:lstStyle>
            <a:lvl1pPr marL="0" indent="0" algn="ctr">
              <a:buNone/>
              <a:defRPr sz="2249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6"/>
            </a:lvl3pPr>
            <a:lvl4pPr marL="1285189" indent="0" algn="ctr">
              <a:buNone/>
              <a:defRPr sz="1499"/>
            </a:lvl4pPr>
            <a:lvl5pPr marL="1713585" indent="0" algn="ctr">
              <a:buNone/>
              <a:defRPr sz="1499"/>
            </a:lvl5pPr>
            <a:lvl6pPr marL="2141983" indent="0" algn="ctr">
              <a:buNone/>
              <a:defRPr sz="1499"/>
            </a:lvl6pPr>
            <a:lvl7pPr marL="2570379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9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02AB3-F854-CD51-DFCD-E4EA2063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21726-86BE-3A6F-C2B1-C60CB94E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A9AA0-4A32-FEF7-B062-0B226F70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9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7" r:id="rId2"/>
  </p:sldLayoutIdLst>
  <p:hf sldNum="0" hdr="0" ftr="0" dt="0"/>
  <p:txStyles>
    <p:titleStyle>
      <a:lvl1pPr algn="l" defTabSz="1428750" rtl="0" eaLnBrk="1" latinLnBrk="0" hangingPunct="1">
        <a:lnSpc>
          <a:spcPct val="85000"/>
        </a:lnSpc>
        <a:spcBef>
          <a:spcPct val="0"/>
        </a:spcBef>
        <a:buNone/>
        <a:defRPr sz="7500" kern="1200" spc="-7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1428750" rtl="0" eaLnBrk="1" latinLnBrk="0" hangingPunct="1">
        <a:lnSpc>
          <a:spcPct val="90000"/>
        </a:lnSpc>
        <a:spcBef>
          <a:spcPts val="1875"/>
        </a:spcBef>
        <a:spcAft>
          <a:spcPts val="3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007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8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582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7157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5732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87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312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3437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562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214312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500062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71500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416" y="257473"/>
            <a:ext cx="7711485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16" y="1500188"/>
            <a:ext cx="7711485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416" y="5959078"/>
            <a:ext cx="1999274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508" y="5959078"/>
            <a:ext cx="27133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0627" y="5959078"/>
            <a:ext cx="1999274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</p:sldLayoutIdLst>
  <p:hf sldNum="0" hdr="0" ftr="0" dt="0"/>
  <p:txStyles>
    <p:titleStyle>
      <a:lvl1pPr algn="ctr" defTabSz="428396" rtl="0" eaLnBrk="1" latinLnBrk="0" hangingPunct="1">
        <a:spcBef>
          <a:spcPct val="0"/>
        </a:spcBef>
        <a:buNone/>
        <a:defRPr sz="41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297" indent="-321297" algn="l" defTabSz="428396" rtl="0" eaLnBrk="1" latinLnBrk="0" hangingPunct="1">
        <a:spcBef>
          <a:spcPct val="20000"/>
        </a:spcBef>
        <a:buFont typeface="Arial"/>
        <a:buChar char="•"/>
        <a:defRPr sz="2998" kern="1200">
          <a:solidFill>
            <a:schemeClr val="tx1"/>
          </a:solidFill>
          <a:latin typeface="+mn-lt"/>
          <a:ea typeface="+mn-ea"/>
          <a:cs typeface="+mn-cs"/>
        </a:defRPr>
      </a:lvl1pPr>
      <a:lvl2pPr marL="696144" indent="-267748" algn="l" defTabSz="428396" rtl="0" eaLnBrk="1" latinLnBrk="0" hangingPunct="1">
        <a:spcBef>
          <a:spcPct val="20000"/>
        </a:spcBef>
        <a:buFont typeface="Arial"/>
        <a:buChar char="–"/>
        <a:defRPr sz="2624" kern="1200">
          <a:solidFill>
            <a:schemeClr val="tx1"/>
          </a:solidFill>
          <a:latin typeface="+mn-lt"/>
          <a:ea typeface="+mn-ea"/>
          <a:cs typeface="+mn-cs"/>
        </a:defRPr>
      </a:lvl2pPr>
      <a:lvl3pPr marL="1070991" indent="-214198" algn="l" defTabSz="428396" rtl="0" eaLnBrk="1" latinLnBrk="0" hangingPunct="1">
        <a:spcBef>
          <a:spcPct val="20000"/>
        </a:spcBef>
        <a:buFont typeface="Arial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499387" indent="-214198" algn="l" defTabSz="428396" rtl="0" eaLnBrk="1" latinLnBrk="0" hangingPunct="1">
        <a:spcBef>
          <a:spcPct val="20000"/>
        </a:spcBef>
        <a:buFont typeface="Arial"/>
        <a:buChar char="–"/>
        <a:defRPr sz="1874" kern="1200">
          <a:solidFill>
            <a:schemeClr val="tx1"/>
          </a:solidFill>
          <a:latin typeface="+mn-lt"/>
          <a:ea typeface="+mn-ea"/>
          <a:cs typeface="+mn-cs"/>
        </a:defRPr>
      </a:lvl4pPr>
      <a:lvl5pPr marL="1927784" indent="-214198" algn="l" defTabSz="428396" rtl="0" eaLnBrk="1" latinLnBrk="0" hangingPunct="1">
        <a:spcBef>
          <a:spcPct val="20000"/>
        </a:spcBef>
        <a:buFont typeface="Arial"/>
        <a:buChar char="»"/>
        <a:defRPr sz="1874" kern="1200">
          <a:solidFill>
            <a:schemeClr val="tx1"/>
          </a:solidFill>
          <a:latin typeface="+mn-lt"/>
          <a:ea typeface="+mn-ea"/>
          <a:cs typeface="+mn-cs"/>
        </a:defRPr>
      </a:lvl5pPr>
      <a:lvl6pPr marL="2356180" indent="-214198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2784577" indent="-214198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212973" indent="-214198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3641369" indent="-214198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396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6793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189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3586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1982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0378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998775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7171" algn="l" defTabSz="428396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786E91D-99B9-40B0-951B-6D2B286E3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9"/>
          <a:stretch/>
        </p:blipFill>
        <p:spPr>
          <a:xfrm>
            <a:off x="5950486" y="6484084"/>
            <a:ext cx="2382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4" r:id="rId2"/>
  </p:sldLayoutIdLst>
  <p:hf sldNum="0" hdr="0" ftr="0" dt="0"/>
  <p:txStyles>
    <p:titleStyle>
      <a:lvl1pPr algn="l" defTabSz="1428750" rtl="0" eaLnBrk="1" latinLnBrk="0" hangingPunct="1">
        <a:lnSpc>
          <a:spcPct val="85000"/>
        </a:lnSpc>
        <a:spcBef>
          <a:spcPct val="0"/>
        </a:spcBef>
        <a:buNone/>
        <a:defRPr sz="7500" kern="1200" spc="-7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1428750" rtl="0" eaLnBrk="1" latinLnBrk="0" hangingPunct="1">
        <a:lnSpc>
          <a:spcPct val="90000"/>
        </a:lnSpc>
        <a:spcBef>
          <a:spcPts val="1875"/>
        </a:spcBef>
        <a:spcAft>
          <a:spcPts val="3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007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8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582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7157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57325" indent="-285750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87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312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3437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56250" indent="-357188" algn="l" defTabSz="1428750" rtl="0" eaLnBrk="1" latinLnBrk="0" hangingPunct="1">
        <a:lnSpc>
          <a:spcPct val="90000"/>
        </a:lnSpc>
        <a:spcBef>
          <a:spcPts val="313"/>
        </a:spcBef>
        <a:spcAft>
          <a:spcPts val="625"/>
        </a:spcAft>
        <a:buClr>
          <a:schemeClr val="accent1"/>
        </a:buClr>
        <a:buFont typeface="Calibri" pitchFamily="34" charset="0"/>
        <a:buChar char="◦"/>
        <a:defRPr sz="21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214312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5000625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715000" algn="l" defTabSz="1428750" rtl="0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416" y="257474"/>
            <a:ext cx="7711485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16" y="1500189"/>
            <a:ext cx="7711485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417" y="5959079"/>
            <a:ext cx="1999274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509" y="5959079"/>
            <a:ext cx="27133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0627" y="5959079"/>
            <a:ext cx="1999274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31" r:id="rId2"/>
    <p:sldLayoutId id="2147483732" r:id="rId3"/>
  </p:sldLayoutIdLst>
  <p:hf sldNum="0" hdr="0" ftr="0" dt="0"/>
  <p:txStyles>
    <p:titleStyle>
      <a:lvl1pPr algn="ctr" defTabSz="428396" rtl="0" eaLnBrk="1" latinLnBrk="0" hangingPunct="1">
        <a:spcBef>
          <a:spcPct val="0"/>
        </a:spcBef>
        <a:buNone/>
        <a:defRPr sz="4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298" indent="-321298" algn="l" defTabSz="428396" rtl="0" eaLnBrk="1" latinLnBrk="0" hangingPunct="1">
        <a:spcBef>
          <a:spcPct val="20000"/>
        </a:spcBef>
        <a:buFont typeface="Arial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696144" indent="-267748" algn="l" defTabSz="428396" rtl="0" eaLnBrk="1" latinLnBrk="0" hangingPunct="1">
        <a:spcBef>
          <a:spcPct val="20000"/>
        </a:spcBef>
        <a:buFont typeface="Arial"/>
        <a:buChar char="–"/>
        <a:defRPr sz="2624" kern="1200">
          <a:solidFill>
            <a:schemeClr val="tx1"/>
          </a:solidFill>
          <a:latin typeface="+mn-lt"/>
          <a:ea typeface="+mn-ea"/>
          <a:cs typeface="+mn-cs"/>
        </a:defRPr>
      </a:lvl2pPr>
      <a:lvl3pPr marL="1070991" indent="-214199" algn="l" defTabSz="428396" rtl="0" eaLnBrk="1" latinLnBrk="0" hangingPunct="1">
        <a:spcBef>
          <a:spcPct val="20000"/>
        </a:spcBef>
        <a:buFont typeface="Arial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499388" indent="-214199" algn="l" defTabSz="428396" rtl="0" eaLnBrk="1" latinLnBrk="0" hangingPunct="1">
        <a:spcBef>
          <a:spcPct val="20000"/>
        </a:spcBef>
        <a:buFont typeface="Arial"/>
        <a:buChar char="–"/>
        <a:defRPr sz="1874" kern="1200">
          <a:solidFill>
            <a:schemeClr val="tx1"/>
          </a:solidFill>
          <a:latin typeface="+mn-lt"/>
          <a:ea typeface="+mn-ea"/>
          <a:cs typeface="+mn-cs"/>
        </a:defRPr>
      </a:lvl4pPr>
      <a:lvl5pPr marL="1927784" indent="-214199" algn="l" defTabSz="428396" rtl="0" eaLnBrk="1" latinLnBrk="0" hangingPunct="1">
        <a:spcBef>
          <a:spcPct val="20000"/>
        </a:spcBef>
        <a:buFont typeface="Arial"/>
        <a:buChar char="»"/>
        <a:defRPr sz="1874" kern="1200">
          <a:solidFill>
            <a:schemeClr val="tx1"/>
          </a:solidFill>
          <a:latin typeface="+mn-lt"/>
          <a:ea typeface="+mn-ea"/>
          <a:cs typeface="+mn-cs"/>
        </a:defRPr>
      </a:lvl5pPr>
      <a:lvl6pPr marL="2356180" indent="-214199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2784576" indent="-214199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212973" indent="-214199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3641370" indent="-214199" algn="l" defTabSz="428396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1pPr>
      <a:lvl2pPr marL="428396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2pPr>
      <a:lvl3pPr marL="856793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89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713585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141983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6pPr>
      <a:lvl7pPr marL="2570379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7pPr>
      <a:lvl8pPr marL="2998775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8pPr>
      <a:lvl9pPr marL="3427171" algn="l" defTabSz="428396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786E91D-99B9-40B0-951B-6D2B286E3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9"/>
          <a:stretch/>
        </p:blipFill>
        <p:spPr>
          <a:xfrm>
            <a:off x="5950486" y="6484083"/>
            <a:ext cx="2382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30" r:id="rId2"/>
    <p:sldLayoutId id="2147483735" r:id="rId3"/>
  </p:sldLayoutIdLst>
  <p:hf sldNum="0" hdr="0" ftr="0" dt="0"/>
  <p:txStyles>
    <p:titleStyle>
      <a:lvl1pPr algn="l" defTabSz="1143000" rtl="0" eaLnBrk="1" latinLnBrk="0" hangingPunct="1">
        <a:lnSpc>
          <a:spcPct val="85000"/>
        </a:lnSpc>
        <a:spcBef>
          <a:spcPct val="0"/>
        </a:spcBef>
        <a:buNone/>
        <a:defRPr sz="6000" kern="1200" spc="-63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1143000" rtl="0" eaLnBrk="1" latinLnBrk="0" hangingPunct="1">
        <a:lnSpc>
          <a:spcPct val="90000"/>
        </a:lnSpc>
        <a:spcBef>
          <a:spcPts val="1500"/>
        </a:spcBef>
        <a:spcAft>
          <a:spcPts val="2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2860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22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8660" indent="-22860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7260" indent="-22860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65860" indent="-22860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5000" indent="-28575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25000" indent="-28575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75000" indent="-28575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25000" indent="-285750" algn="l" defTabSz="1143000" rtl="0" eaLnBrk="1" latinLnBrk="0" hangingPunct="1">
        <a:lnSpc>
          <a:spcPct val="90000"/>
        </a:lnSpc>
        <a:spcBef>
          <a:spcPts val="250"/>
        </a:spcBef>
        <a:spcAft>
          <a:spcPts val="500"/>
        </a:spcAft>
        <a:buClr>
          <a:schemeClr val="accent1"/>
        </a:buClr>
        <a:buFont typeface="Calibri" pitchFamily="34" charset="0"/>
        <a:buChar char="◦"/>
        <a:defRPr sz="1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C96816-B79D-2310-ADB8-3EE61F310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70" y="6433733"/>
            <a:ext cx="978430" cy="3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C6269-2B5A-EAE7-E26D-F086465A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268A-E5CC-C771-3BD7-88843072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1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z="900" dirty="0">
                <a:latin typeface="+mj-lt"/>
              </a:rPr>
              <a:t>New U.S. Department of Education Regulations:  Interstate Distance Education, Professional Licensure, and SARA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hyperlink" Target="https://fsapartners.ed.gov/knowledge-center/library/electronic-announcements/2024-04-09/updates-new-regulatory-provisions-related-certification-procedures-and-ability-benefit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d.gov/laws-and-policy/higher-education-laws-and-policy/certification-procedures-questions-and-answers" TargetMode="External"/><Relationship Id="rId5" Type="http://schemas.openxmlformats.org/officeDocument/2006/relationships/hyperlink" Target="https://fsapartners.ed.gov/knowledge-center/library/dear-colleague-letters/2024-05-16/implementation-regulations-related-financial-responsibility-administrative-capability-certification-procedures-and-ability-benefit-atb-updated-may-23-2024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2.ed.gov/policy/highered/reg/hearulemaking/2023/index.html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7/24/2024-16102/program-integrity-and-institutional-quality-distance-education-return-of-title-iv-hea-funds-and?utm_campaign=subscription+mailing+list&amp;utm_medium=email&amp;utm_source=federalregister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cet.wiche.edu/about/staff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supremecourt.gov/opinions/23pdf/22-1008_1b8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ile.loc.gov/storage-services/service/ll/usrep/usrep467/usrep467837/usrep467837.pdf" TargetMode="External"/><Relationship Id="rId5" Type="http://schemas.openxmlformats.org/officeDocument/2006/relationships/hyperlink" Target="https://www.supremecourt.gov/opinions/23pdf/22-451_7m58.pdf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impykidwiki.com/wiki/Magic_8_Ba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impykidwiki.com/wiki/Magic_8_Ba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cetsan.wiche.edu/resources/professional-licensure" TargetMode="External"/><Relationship Id="rId13" Type="http://schemas.openxmlformats.org/officeDocument/2006/relationships/hyperlink" Target="https://wcet.wiche.edu/frontiers/2024/11/14/what-might-happen-to-the-departments-pending-regulations-and-guidanc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cetsan.wiche.edu/resources/federal-regulations" TargetMode="External"/><Relationship Id="rId12" Type="http://schemas.openxmlformats.org/officeDocument/2006/relationships/hyperlink" Target="https://wcet.wiche.edu/frontier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cetsan.wiche.edu/resources/getting-started" TargetMode="External"/><Relationship Id="rId11" Type="http://schemas.openxmlformats.org/officeDocument/2006/relationships/hyperlink" Target="https://wcet.wiche.edu/frontiers/2024/05/16/ready-or-not-here-it-comes-new-regulations-when-offering-programs-leading-to-a-license-effective-july-1/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cet.wiche.edu/frontiers/2024/07/18/recent-supreme-court-decisions-chevron-loper-bright-and-corner-post-what-are-these-and-how-do-they-affect-distance-education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cetsan.wiche.edu/resources/professional-licensure-requirements-handbook-202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reginfo.gov/public/reginfo/leaveregs.myjsp?toi=21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ed.gov/policy/highered/reg/hearulemaking/2023/index.html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ederalregister.gov/documents/2023/10/31/2023-22785/financial-responsibility-administrative-capability-certification-procedures-ability-to-benefit-atb?utm_campaign=subscription+mailing+list&amp;utm_medium=email&amp;utm_source=federalregister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ederalregister.gov/documents/2023/10/10/2023-20385/financial-value-transparency-and-gainful-employment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9.png"/><Relationship Id="rId9" Type="http://schemas.openxmlformats.org/officeDocument/2006/relationships/hyperlink" Target="https://blog.ed.gov/2024/07/update-on-department-of-educations-postsecondary-education-regulatory-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F0B4F-6FA8-A6D8-2336-13AFA326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87" y="2942376"/>
            <a:ext cx="11895475" cy="140102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Federal Update</a:t>
            </a:r>
            <a:b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Professional Licensure, Distance Education, Third-Party Servicers</a:t>
            </a:r>
            <a:b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&amp; Impact of Recent Supreme Court Decisions</a:t>
            </a:r>
            <a:endParaRPr lang="en-US" sz="3600" b="1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AN-Logo">
            <a:extLst>
              <a:ext uri="{FF2B5EF4-FFF2-40B4-BE49-F238E27FC236}">
                <a16:creationId xmlns:a16="http://schemas.microsoft.com/office/drawing/2014/main" id="{088D58DD-1AAD-8649-64DB-39DBEE0B4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4687" y="110170"/>
            <a:ext cx="2917682" cy="1512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F5B9-5C8E-417E-567F-06F921D856E3}"/>
              </a:ext>
            </a:extLst>
          </p:cNvPr>
          <p:cNvSpPr txBox="1"/>
          <p:nvPr/>
        </p:nvSpPr>
        <p:spPr>
          <a:xfrm>
            <a:off x="3229539" y="4762423"/>
            <a:ext cx="5732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 22,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Alabama SARA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Columbia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Southern University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E80B7CE9-A8C9-4B10-BFD4-5DF6A8CA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52084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5D186-EF22-4B7E-8388-A3A01C20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01" y="3305579"/>
            <a:ext cx="11909234" cy="9857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Regulations Effective July 1, 2024 Certification Procedures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- new regulations effective July 1, 2024  with mountains in the background">
            <a:extLst>
              <a:ext uri="{FF2B5EF4-FFF2-40B4-BE49-F238E27FC236}">
                <a16:creationId xmlns:a16="http://schemas.microsoft.com/office/drawing/2014/main" id="{D20C817B-D322-4FA1-ADED-FD1C0B5AF26D}"/>
              </a:ext>
            </a:extLst>
          </p:cNvPr>
          <p:cNvSpPr/>
          <p:nvPr/>
        </p:nvSpPr>
        <p:spPr>
          <a:xfrm>
            <a:off x="-1567542" y="-1038984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AN Logo">
            <a:extLst>
              <a:ext uri="{FF2B5EF4-FFF2-40B4-BE49-F238E27FC236}">
                <a16:creationId xmlns:a16="http://schemas.microsoft.com/office/drawing/2014/main" id="{A72C2C3C-EB73-43E5-ADD0-31B58BC3D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37" y="93374"/>
            <a:ext cx="4563149" cy="21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308" y="695539"/>
            <a:ext cx="1148098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Certification Procedures – 34 CFR 668.13 &amp; 668.14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Participation Agreement (PPA)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Cycle" panose="02000503000000000000" pitchFamily="2" charset="2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54BE3-12E6-7F1C-D6D6-C3275888C929}"/>
              </a:ext>
            </a:extLst>
          </p:cNvPr>
          <p:cNvSpPr txBox="1"/>
          <p:nvPr/>
        </p:nvSpPr>
        <p:spPr>
          <a:xfrm>
            <a:off x="5331368" y="2197732"/>
            <a:ext cx="62506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PPA is an agreement between postsecondary institutions and the</a:t>
            </a: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 U.S.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Department of Education.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institution certifies compliance with specific obligations in order to participate in Title IV HEA Programs.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Department’s goal was to strengthen the student protections within the PPA.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sub-issues for which we followed were among the new requirements being added to the PPA.</a:t>
            </a:r>
            <a:endParaRPr lang="en-US" dirty="0"/>
          </a:p>
        </p:txBody>
      </p:sp>
      <p:pic>
        <p:nvPicPr>
          <p:cNvPr id="4" name="Picture 3" descr="Filling out forms on a table">
            <a:extLst>
              <a:ext uri="{FF2B5EF4-FFF2-40B4-BE49-F238E27FC236}">
                <a16:creationId xmlns:a16="http://schemas.microsoft.com/office/drawing/2014/main" id="{BA3BF077-BFA4-A598-8E1B-FBC1B6CC0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8" y="2531427"/>
            <a:ext cx="4641060" cy="30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308" y="695539"/>
            <a:ext cx="11480986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Related to Professional Licenses &amp; Certification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PPA Certification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80B9A-DD1B-AE9B-CF4D-5A0A83EE9562}"/>
              </a:ext>
            </a:extLst>
          </p:cNvPr>
          <p:cNvSpPr txBox="1"/>
          <p:nvPr/>
        </p:nvSpPr>
        <p:spPr>
          <a:xfrm>
            <a:off x="4771334" y="1477072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 CFR 668.14(b)(32)(ii)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C1690-BBD5-F5CD-35A3-85AE923BB146}"/>
              </a:ext>
            </a:extLst>
          </p:cNvPr>
          <p:cNvSpPr txBox="1"/>
          <p:nvPr/>
        </p:nvSpPr>
        <p:spPr>
          <a:xfrm>
            <a:off x="2100007" y="2040090"/>
            <a:ext cx="866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Raised the Bar When Offering Programs Leading to a License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BCAEF-78FA-0BA1-66BA-4474AA39FC6E}"/>
              </a:ext>
            </a:extLst>
          </p:cNvPr>
          <p:cNvSpPr txBox="1"/>
          <p:nvPr/>
        </p:nvSpPr>
        <p:spPr>
          <a:xfrm>
            <a:off x="778753" y="2755618"/>
            <a:ext cx="1099725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For the program to be eligible for Title IV – the institution must satisfy state educational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Where the institution is located.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Where the student enrolled in distance education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On or after July 1, 2024.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Is located at the initial time of enrollment.</a:t>
            </a:r>
          </a:p>
          <a:p>
            <a:pPr lvl="1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Where the student attests that they intend to seek employment.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0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308" y="695539"/>
            <a:ext cx="1148098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Notifications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80B9A-DD1B-AE9B-CF4D-5A0A83EE9562}"/>
              </a:ext>
            </a:extLst>
          </p:cNvPr>
          <p:cNvSpPr txBox="1"/>
          <p:nvPr/>
        </p:nvSpPr>
        <p:spPr>
          <a:xfrm>
            <a:off x="859572" y="1351254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 CFR 668.43(a)(v) and (c)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C1690-BBD5-F5CD-35A3-85AE923BB146}"/>
              </a:ext>
            </a:extLst>
          </p:cNvPr>
          <p:cNvSpPr txBox="1"/>
          <p:nvPr/>
        </p:nvSpPr>
        <p:spPr>
          <a:xfrm>
            <a:off x="2122448" y="1967408"/>
            <a:ext cx="79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Minor changes since these became effective July 1, 2020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BCAEF-78FA-0BA1-66BA-4474AA39FC6E}"/>
              </a:ext>
            </a:extLst>
          </p:cNvPr>
          <p:cNvSpPr txBox="1"/>
          <p:nvPr/>
        </p:nvSpPr>
        <p:spPr>
          <a:xfrm>
            <a:off x="1050364" y="2513712"/>
            <a:ext cx="10997250" cy="427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Public notifications – institution determinations of whether the curriculum meets or does not meet various state educational requirements</a:t>
            </a:r>
            <a:r>
              <a:rPr lang="en-US" sz="28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where students are served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Direct/individualized notification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fo</a:t>
            </a:r>
            <a:r>
              <a:rPr lang="en-US" sz="28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r: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rospective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Calibri" panose="020F0502020204030204" pitchFamily="34" charset="0"/>
              </a:rPr>
              <a:t> students to inform if the program does not meet or if the institution has not made a determination.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Enrolled student to inform if the program no longer meets state educational requirements.  Within 14 calendar days of the institution making that determination.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9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308" y="695539"/>
            <a:ext cx="1034654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Responsibilities of the Institution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4B99A-DC1C-BB56-B9C5-92F4C07876E6}"/>
              </a:ext>
            </a:extLst>
          </p:cNvPr>
          <p:cNvSpPr txBox="1"/>
          <p:nvPr/>
        </p:nvSpPr>
        <p:spPr>
          <a:xfrm>
            <a:off x="741409" y="1520624"/>
            <a:ext cx="107722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Revise or develop the institution’s location policy. (required in Federal regulation since July 1, 2020)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Research state educational requirements where students are served by the institution.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Compare &amp; determine if the curriculum satisfies the educational requirements.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Carefully consider the use of attestation. (not for everyone and documentation is necessary)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Continue to follow a process to provide public and direct notifications.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7F717-111A-F655-01D7-A8B72E566BCC}"/>
              </a:ext>
            </a:extLst>
          </p:cNvPr>
          <p:cNvSpPr txBox="1"/>
          <p:nvPr/>
        </p:nvSpPr>
        <p:spPr>
          <a:xfrm>
            <a:off x="1347932" y="4984710"/>
            <a:ext cx="101657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Franklin Gothic Book" panose="020B0503020102020204" pitchFamily="34" charset="0"/>
              </a:rPr>
              <a:t>Communicate </a:t>
            </a:r>
            <a:r>
              <a:rPr lang="en-US" sz="2800" b="1" dirty="0">
                <a:latin typeface="Franklin Gothic Book" panose="020B0503020102020204" pitchFamily="34" charset="0"/>
              </a:rPr>
              <a:t>with senior administration and general counsel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Franklin Gothic Book" panose="020B0503020102020204" pitchFamily="34" charset="0"/>
              </a:rPr>
              <a:t>to make business decisions about institutional priorities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Franklin Gothic Book" panose="020B0503020102020204" pitchFamily="34" charset="0"/>
              </a:rPr>
              <a:t>to serve certain states and certain professions.</a:t>
            </a:r>
          </a:p>
        </p:txBody>
      </p:sp>
    </p:spTree>
    <p:extLst>
      <p:ext uri="{BB962C8B-B14F-4D97-AF65-F5344CB8AC3E}">
        <p14:creationId xmlns:p14="http://schemas.microsoft.com/office/powerpoint/2010/main" val="236449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00AC92F-6265-9BF5-C46E-E117F7BF9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52580" y="991595"/>
            <a:ext cx="10602846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428396" rtl="0" eaLnBrk="1" latinLnBrk="0" hangingPunct="1">
              <a:spcBef>
                <a:spcPct val="0"/>
              </a:spcBef>
              <a:buNone/>
              <a:defRPr sz="56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283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U.S. Department of ED - Announcement</a:t>
            </a:r>
            <a:endParaRPr kumimoji="0" lang="en-US" sz="562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101EF-DD17-4912-6316-1F1310ED779D}"/>
              </a:ext>
            </a:extLst>
          </p:cNvPr>
          <p:cNvSpPr txBox="1"/>
          <p:nvPr/>
        </p:nvSpPr>
        <p:spPr>
          <a:xfrm>
            <a:off x="894439" y="1773332"/>
            <a:ext cx="319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April 9,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56C98-BC2B-6122-5CE3-52231FF4AB3D}"/>
              </a:ext>
            </a:extLst>
          </p:cNvPr>
          <p:cNvSpPr txBox="1"/>
          <p:nvPr/>
        </p:nvSpPr>
        <p:spPr>
          <a:xfrm>
            <a:off x="1138384" y="3036471"/>
            <a:ext cx="10408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(GE-24-03) Updates on New Regulatory Provisions Related to Certification Procedures and Ability-to-Benefit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99F2B-9263-0744-17B1-4D12E545CCA4}"/>
              </a:ext>
            </a:extLst>
          </p:cNvPr>
          <p:cNvSpPr txBox="1"/>
          <p:nvPr/>
        </p:nvSpPr>
        <p:spPr>
          <a:xfrm>
            <a:off x="1138384" y="4100981"/>
            <a:ext cx="107386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U.S. Department of Education announcement offers </a:t>
            </a:r>
            <a:r>
              <a:rPr lang="en-US" sz="2800" b="1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some</a:t>
            </a:r>
            <a:r>
              <a:rPr lang="en-US" sz="2800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limited circumstance compliance extension over new PPA professional licensure regulations through January 1, 2025.  </a:t>
            </a:r>
          </a:p>
          <a:p>
            <a:endParaRPr lang="en-US" sz="2800" dirty="0">
              <a:solidFill>
                <a:srgbClr val="4A4A4A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US" sz="2800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Read carefully and document.</a:t>
            </a:r>
            <a:endParaRPr lang="en-US" sz="280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10" name="Picture 9" descr="A logo of a department of education">
            <a:extLst>
              <a:ext uri="{FF2B5EF4-FFF2-40B4-BE49-F238E27FC236}">
                <a16:creationId xmlns:a16="http://schemas.microsoft.com/office/drawing/2014/main" id="{E2DE4B93-455F-34E5-C728-4C6EE9850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30" y="120733"/>
            <a:ext cx="2204341" cy="2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00AC92F-6265-9BF5-C46E-E117F7BF9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997" y="381662"/>
            <a:ext cx="10602846" cy="1521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428396" rtl="0" eaLnBrk="1" latinLnBrk="0" hangingPunct="1">
              <a:spcBef>
                <a:spcPct val="0"/>
              </a:spcBef>
              <a:buNone/>
              <a:defRPr sz="56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283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U.S. Department of Education </a:t>
            </a:r>
          </a:p>
          <a:p>
            <a:pPr marL="0" marR="0" lvl="0" indent="0" algn="ctr" defTabSz="4283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Dear Colleague Letter (DCL)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101EF-DD17-4912-6316-1F1310ED779D}"/>
              </a:ext>
            </a:extLst>
          </p:cNvPr>
          <p:cNvSpPr txBox="1"/>
          <p:nvPr/>
        </p:nvSpPr>
        <p:spPr>
          <a:xfrm>
            <a:off x="896528" y="1903212"/>
            <a:ext cx="220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16,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56C98-BC2B-6122-5CE3-52231FF4AB3D}"/>
              </a:ext>
            </a:extLst>
          </p:cNvPr>
          <p:cNvSpPr txBox="1"/>
          <p:nvPr/>
        </p:nvSpPr>
        <p:spPr>
          <a:xfrm>
            <a:off x="1138384" y="2753444"/>
            <a:ext cx="10408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(GEN-24-07) Implementation of Regulations Related to Financial Responsibility, Administrative Capability, Certification Procedures, and Ability to Benefit (ATB) </a:t>
            </a:r>
            <a:r>
              <a:rPr lang="en-US" sz="2800" b="1" i="0" dirty="0">
                <a:solidFill>
                  <a:srgbClr val="17232E"/>
                </a:solidFill>
                <a:effectLst/>
                <a:highlight>
                  <a:srgbClr val="FFFFFF"/>
                </a:highlight>
              </a:rPr>
              <a:t>(Updated August 23, 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99F2B-9263-0744-17B1-4D12E545CCA4}"/>
              </a:ext>
            </a:extLst>
          </p:cNvPr>
          <p:cNvSpPr txBox="1"/>
          <p:nvPr/>
        </p:nvSpPr>
        <p:spPr>
          <a:xfrm>
            <a:off x="1138384" y="4100981"/>
            <a:ext cx="1073862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</a:rPr>
              <a:t>U.S. Department of Education DCL provided a </a:t>
            </a:r>
            <a:r>
              <a:rPr lang="en-US" sz="2800" dirty="0">
                <a:solidFill>
                  <a:srgbClr val="4A4A4A"/>
                </a:solidFill>
                <a:highlight>
                  <a:srgbClr val="FFFFFF"/>
                </a:highlight>
              </a:rPr>
              <a:t>summary of changes and offers links on the Office of Postsecondary Education website.</a:t>
            </a:r>
          </a:p>
          <a:p>
            <a:endParaRPr lang="en-US" sz="2800" dirty="0">
              <a:solidFill>
                <a:prstClr val="black"/>
              </a:solidFill>
              <a:highlight>
                <a:srgbClr val="FFFFFF"/>
              </a:highlight>
              <a:latin typeface="Franklin Gothic Book"/>
            </a:endParaRPr>
          </a:p>
          <a:p>
            <a:r>
              <a:rPr lang="en-US" sz="2800" dirty="0">
                <a:solidFill>
                  <a:prstClr val="black"/>
                </a:solidFill>
                <a:highlight>
                  <a:srgbClr val="FFFFFF"/>
                </a:highlight>
                <a:latin typeface="Franklin Gothic Book"/>
              </a:rPr>
              <a:t>Includes:  </a:t>
            </a:r>
            <a:r>
              <a:rPr lang="en-US" sz="2800" b="1" i="0" u="sng" dirty="0">
                <a:solidFill>
                  <a:srgbClr val="0070C0"/>
                </a:solidFill>
                <a:effectLst/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Procedures Regulations Questions &amp; Answers</a:t>
            </a:r>
            <a:endParaRPr lang="en-US" sz="2800" i="0" dirty="0">
              <a:solidFill>
                <a:srgbClr val="0070C0"/>
              </a:solidFill>
              <a:effectLst/>
              <a:highlight>
                <a:srgbClr val="FFFFFF"/>
              </a:highlight>
            </a:endParaRPr>
          </a:p>
          <a:p>
            <a:endParaRPr lang="en-US" sz="2000" dirty="0">
              <a:highlight>
                <a:srgbClr val="FFFFFF"/>
              </a:highlight>
            </a:endParaRPr>
          </a:p>
          <a:p>
            <a:r>
              <a:rPr lang="en-US" sz="2000" dirty="0">
                <a:highlight>
                  <a:srgbClr val="FFFFFF"/>
                </a:highlight>
              </a:rPr>
              <a:t>*August 23, 2024, update puts 668.14(b)(26) new Maximum Rule on hold.</a:t>
            </a:r>
          </a:p>
        </p:txBody>
      </p:sp>
      <p:pic>
        <p:nvPicPr>
          <p:cNvPr id="10" name="Picture 9" descr="A logo of a department of education">
            <a:extLst>
              <a:ext uri="{FF2B5EF4-FFF2-40B4-BE49-F238E27FC236}">
                <a16:creationId xmlns:a16="http://schemas.microsoft.com/office/drawing/2014/main" id="{E2DE4B93-455F-34E5-C728-4C6EE98502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30" y="120733"/>
            <a:ext cx="2204341" cy="2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4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E80B7CE9-A8C9-4B10-BFD4-5DF6A8CA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52084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5D186-EF22-4B7E-8388-A3A01C20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658" y="2754223"/>
            <a:ext cx="11019534" cy="1537082"/>
          </a:xfrm>
        </p:spPr>
        <p:txBody>
          <a:bodyPr>
            <a:normAutofit fontScale="90000"/>
          </a:bodyPr>
          <a:lstStyle/>
          <a:p>
            <a:b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Negotiated Rulemaking Winter 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Negotiated rulemaking 2024 with mountain background">
            <a:extLst>
              <a:ext uri="{FF2B5EF4-FFF2-40B4-BE49-F238E27FC236}">
                <a16:creationId xmlns:a16="http://schemas.microsoft.com/office/drawing/2014/main" id="{D20C817B-D322-4FA1-ADED-FD1C0B5AF26D}"/>
              </a:ext>
            </a:extLst>
          </p:cNvPr>
          <p:cNvSpPr/>
          <p:nvPr/>
        </p:nvSpPr>
        <p:spPr>
          <a:xfrm>
            <a:off x="-1567542" y="-1038984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AN Logo">
            <a:extLst>
              <a:ext uri="{FF2B5EF4-FFF2-40B4-BE49-F238E27FC236}">
                <a16:creationId xmlns:a16="http://schemas.microsoft.com/office/drawing/2014/main" id="{A72C2C3C-EB73-43E5-ADD0-31B58BC3D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37" y="93374"/>
            <a:ext cx="4563149" cy="2152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3014B-89CD-B881-0A04-2A7CBC335EED}"/>
              </a:ext>
            </a:extLst>
          </p:cNvPr>
          <p:cNvSpPr txBox="1"/>
          <p:nvPr/>
        </p:nvSpPr>
        <p:spPr>
          <a:xfrm>
            <a:off x="1811925" y="4330256"/>
            <a:ext cx="825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Negotiated Rulemaking for Higher Education 2023-24</a:t>
            </a:r>
            <a:endParaRPr lang="en-US" sz="2800">
              <a:solidFill>
                <a:srgbClr val="0070C0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Program Integrity and Institutional Quality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DID NOT REACH CONSENSUS!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*except TRIO</a:t>
            </a:r>
          </a:p>
        </p:txBody>
      </p:sp>
    </p:spTree>
    <p:extLst>
      <p:ext uri="{BB962C8B-B14F-4D97-AF65-F5344CB8AC3E}">
        <p14:creationId xmlns:p14="http://schemas.microsoft.com/office/powerpoint/2010/main" val="3975386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>
          <a:extLst>
            <a:ext uri="{FF2B5EF4-FFF2-40B4-BE49-F238E27FC236}">
              <a16:creationId xmlns:a16="http://schemas.microsoft.com/office/drawing/2014/main" id="{50D14070-384E-5629-2201-7676A9DD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891B9E-2AF1-771B-EA03-D1F9905E01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014" y="654506"/>
            <a:ext cx="1148098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Rulemaking Issues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3DA9D381-68FA-9542-74DD-195C1832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3961DC9A-F2F2-BC35-9E0A-DFCA7206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2AA2F9-F014-2441-4F7C-F4963F088BD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25FC7-5F68-D160-AC4B-A32C9D008EB4}"/>
              </a:ext>
            </a:extLst>
          </p:cNvPr>
          <p:cNvSpPr txBox="1"/>
          <p:nvPr/>
        </p:nvSpPr>
        <p:spPr>
          <a:xfrm>
            <a:off x="914307" y="1438558"/>
            <a:ext cx="11074400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Cash Management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>
                <a:solidFill>
                  <a:srgbClr val="333333"/>
                </a:solidFill>
                <a:cs typeface="Times New Roman" panose="02020603050405020304" pitchFamily="18" charset="0"/>
              </a:rPr>
              <a:t>State Authorization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Distance Education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>
                <a:solidFill>
                  <a:srgbClr val="333333"/>
                </a:solidFill>
                <a:cs typeface="Times New Roman" panose="02020603050405020304" pitchFamily="18" charset="0"/>
              </a:rPr>
              <a:t>Return to Title IV (R2T4)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Accreditation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>
                <a:solidFill>
                  <a:srgbClr val="333333"/>
                </a:solidFill>
                <a:cs typeface="Times New Roman" panose="02020603050405020304" pitchFamily="18" charset="0"/>
              </a:rPr>
              <a:t>TRIO Programs *addressed by subcommittee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A logo of a department of education">
            <a:extLst>
              <a:ext uri="{FF2B5EF4-FFF2-40B4-BE49-F238E27FC236}">
                <a16:creationId xmlns:a16="http://schemas.microsoft.com/office/drawing/2014/main" id="{6FFB93B9-2255-C316-EEA2-E75CD94DF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1" y="103869"/>
            <a:ext cx="1494070" cy="14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014" y="654506"/>
            <a:ext cx="9523656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Notice of Proposed Rulemaking (NPRM)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Cycle"/>
                <a:ea typeface="+mj-ea"/>
                <a:cs typeface="+mj-cs"/>
              </a:rPr>
              <a:t>Released 7/24/24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NewsCycle"/>
                <a:ea typeface="+mn-ea"/>
                <a:cs typeface="+mn-cs"/>
                <a:hlinkClick r:id="rId3"/>
              </a:rPr>
              <a:t>Program Integrity and Institutional Quality: Distance Education, Return of Title IV, HEA Funds, and Federal TRIO Programs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Cycle"/>
              <a:ea typeface="+mn-ea"/>
              <a:cs typeface="+mn-cs"/>
            </a:endParaRP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27893-8F27-7CA2-6B72-32A8F37CBD17}"/>
              </a:ext>
            </a:extLst>
          </p:cNvPr>
          <p:cNvSpPr txBox="1"/>
          <p:nvPr/>
        </p:nvSpPr>
        <p:spPr>
          <a:xfrm>
            <a:off x="2516742" y="3429000"/>
            <a:ext cx="6362853" cy="184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Distance Education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>
                <a:solidFill>
                  <a:srgbClr val="333333"/>
                </a:solidFill>
                <a:cs typeface="Times New Roman" panose="02020603050405020304" pitchFamily="18" charset="0"/>
              </a:rPr>
              <a:t>Return to Title IV (R2T4)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TRIO Programs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 descr="A logo of a department of education">
            <a:extLst>
              <a:ext uri="{FF2B5EF4-FFF2-40B4-BE49-F238E27FC236}">
                <a16:creationId xmlns:a16="http://schemas.microsoft.com/office/drawing/2014/main" id="{AFB50C03-9283-C247-DC45-D3A796D3E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1" y="103869"/>
            <a:ext cx="1494070" cy="14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81" y="341227"/>
            <a:ext cx="494147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Meet the SAN Team</a:t>
            </a:r>
          </a:p>
        </p:txBody>
      </p:sp>
      <p:pic>
        <p:nvPicPr>
          <p:cNvPr id="1026" name="Picture 2" descr="Cheryl Dowd">
            <a:hlinkClick r:id="rId3"/>
            <a:extLst>
              <a:ext uri="{FF2B5EF4-FFF2-40B4-BE49-F238E27FC236}">
                <a16:creationId xmlns:a16="http://schemas.microsoft.com/office/drawing/2014/main" id="{22F2239B-781F-76DF-5C18-0B9791E7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7" y="2264071"/>
            <a:ext cx="2105194" cy="2631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EECF4-B081-9479-C62D-2D530FF2077F}"/>
              </a:ext>
            </a:extLst>
          </p:cNvPr>
          <p:cNvSpPr txBox="1"/>
          <p:nvPr/>
        </p:nvSpPr>
        <p:spPr>
          <a:xfrm>
            <a:off x="133909" y="5039445"/>
            <a:ext cx="2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Cheryl Dowd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Senior Director,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 Authorization 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Network &amp; WCET Policy Innovations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hoto of Leigha Fletcher">
            <a:extLst>
              <a:ext uri="{FF2B5EF4-FFF2-40B4-BE49-F238E27FC236}">
                <a16:creationId xmlns:a16="http://schemas.microsoft.com/office/drawing/2014/main" id="{09C65A47-CAAC-B885-669E-98F3ABD6E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826" y="2264071"/>
            <a:ext cx="2175497" cy="271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21F6D-2D2B-487C-776E-4487C88F75CB}"/>
              </a:ext>
            </a:extLst>
          </p:cNvPr>
          <p:cNvSpPr txBox="1"/>
          <p:nvPr/>
        </p:nvSpPr>
        <p:spPr>
          <a:xfrm>
            <a:off x="3242297" y="5154253"/>
            <a:ext cx="235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Leigha Fletcher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Administrative Assistant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hoto of Kathryn Kerensky">
            <a:extLst>
              <a:ext uri="{FF2B5EF4-FFF2-40B4-BE49-F238E27FC236}">
                <a16:creationId xmlns:a16="http://schemas.microsoft.com/office/drawing/2014/main" id="{F899D59F-7F22-38A0-0991-CD429D175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4210" y="2252298"/>
            <a:ext cx="2246519" cy="2808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C76F6-9971-3FC4-D011-9A7E26554DDB}"/>
              </a:ext>
            </a:extLst>
          </p:cNvPr>
          <p:cNvSpPr txBox="1"/>
          <p:nvPr/>
        </p:nvSpPr>
        <p:spPr>
          <a:xfrm>
            <a:off x="6164084" y="5136468"/>
            <a:ext cx="2826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Kathryn Kerensky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Director, Digital 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Policy &amp; Compliance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8" descr="Photo of Jana Walser-Smith">
            <a:extLst>
              <a:ext uri="{FF2B5EF4-FFF2-40B4-BE49-F238E27FC236}">
                <a16:creationId xmlns:a16="http://schemas.microsoft.com/office/drawing/2014/main" id="{14228867-66FB-13B2-788A-AF3997C286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158" r="15158"/>
          <a:stretch/>
        </p:blipFill>
        <p:spPr>
          <a:xfrm>
            <a:off x="9538574" y="2252298"/>
            <a:ext cx="2246519" cy="2731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56B63-FD5D-CC69-71F4-95EDAE49FD8C}"/>
              </a:ext>
            </a:extLst>
          </p:cNvPr>
          <p:cNvSpPr txBox="1"/>
          <p:nvPr/>
        </p:nvSpPr>
        <p:spPr>
          <a:xfrm>
            <a:off x="9365227" y="5177944"/>
            <a:ext cx="282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Jana Walser-Smith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Director, Interstate Compliance &amp; SAN Member Outreach</a:t>
            </a: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AB0-C193-EEB5-B471-C3D8880A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0" y="0"/>
            <a:ext cx="10968210" cy="23025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Distance Education:  </a:t>
            </a:r>
            <a:b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Disallow Asynchronous Distance Education Courses for </a:t>
            </a:r>
            <a:r>
              <a:rPr lang="en-US" b="1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Clock Hour </a:t>
            </a:r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Programs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AD60-2BBF-D3D3-A113-C64276E2CACB}"/>
              </a:ext>
            </a:extLst>
          </p:cNvPr>
          <p:cNvSpPr txBox="1"/>
          <p:nvPr/>
        </p:nvSpPr>
        <p:spPr>
          <a:xfrm>
            <a:off x="707985" y="2521059"/>
            <a:ext cx="107760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institutions using the “clock hour” method of financial aid disbursement, they can no longer use asynchronous courses. Note that </a:t>
            </a:r>
            <a:r>
              <a:rPr lang="en-US" sz="28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has no impact on institutions that use the credit hour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financial aid purposes. </a:t>
            </a:r>
            <a:endParaRPr 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AB0-C193-EEB5-B471-C3D8880A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Distance Education:  Define Distance Education Course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AD60-2BBF-D3D3-A113-C64276E2CACB}"/>
              </a:ext>
            </a:extLst>
          </p:cNvPr>
          <p:cNvSpPr txBox="1"/>
          <p:nvPr/>
        </p:nvSpPr>
        <p:spPr>
          <a:xfrm>
            <a:off x="707985" y="2521059"/>
            <a:ext cx="107760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course in which instruction takes place exclusively at a distance “notwithstanding in-person non-instructional requirements, including orientation, testing, academic support services, or residency experiences.”</a:t>
            </a: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2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AB0-C193-EEB5-B471-C3D8880A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Distance Education:  Virtual Location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AD60-2BBF-D3D3-A113-C64276E2CACB}"/>
              </a:ext>
            </a:extLst>
          </p:cNvPr>
          <p:cNvSpPr txBox="1"/>
          <p:nvPr/>
        </p:nvSpPr>
        <p:spPr>
          <a:xfrm>
            <a:off x="707985" y="2083910"/>
            <a:ext cx="107760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All students are currently assigned to a main campus, branch campus, or additional location. Propose:</a:t>
            </a:r>
          </a:p>
          <a:p>
            <a:r>
              <a:rPr lang="en-US" sz="2800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Create new subset of additional location: a </a:t>
            </a:r>
            <a:r>
              <a:rPr lang="en-US" sz="2800" b="1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"virtual location."</a:t>
            </a:r>
          </a:p>
          <a:p>
            <a:r>
              <a:rPr lang="en-US" sz="2800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Assign students there who are enrolled in programs that are:  </a:t>
            </a:r>
            <a:br>
              <a:rPr lang="en-US" sz="2800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</a:br>
            <a:r>
              <a:rPr lang="en-US" sz="2800" i="1"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“…100 percent of an educational program through distance education or correspondence courses, not withstanding requirements for students to complete on-campus or residential periods of 90 days or less."</a:t>
            </a:r>
            <a:endParaRPr lang="en-US" sz="2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D5EC0-5144-12A1-5621-B0243531F9F1}"/>
              </a:ext>
            </a:extLst>
          </p:cNvPr>
          <p:cNvSpPr txBox="1"/>
          <p:nvPr/>
        </p:nvSpPr>
        <p:spPr>
          <a:xfrm>
            <a:off x="839383" y="6185098"/>
            <a:ext cx="1051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Main, branch, additional definitions: https://www.ecfr.gov/current/title-34/subtitle-B/chapter-VI/part-600/subpart-A/section-600.2</a:t>
            </a:r>
          </a:p>
        </p:txBody>
      </p:sp>
    </p:spTree>
    <p:extLst>
      <p:ext uri="{BB962C8B-B14F-4D97-AF65-F5344CB8AC3E}">
        <p14:creationId xmlns:p14="http://schemas.microsoft.com/office/powerpoint/2010/main" val="410888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AB0-C193-EEB5-B471-C3D8880A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Roboto Slab"/>
                <a:cs typeface="Calibri Light" panose="020F0302020204030204" pitchFamily="34" charset="0"/>
              </a:rPr>
              <a:t>Return to Title IV: Attendance Taking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AD60-2BBF-D3D3-A113-C64276E2CACB}"/>
              </a:ext>
            </a:extLst>
          </p:cNvPr>
          <p:cNvSpPr txBox="1"/>
          <p:nvPr/>
        </p:nvSpPr>
        <p:spPr>
          <a:xfrm>
            <a:off x="463546" y="2138995"/>
            <a:ext cx="10776030" cy="355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1298" marR="0" lvl="0" indent="-321298" algn="l" defTabSz="4283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Require "attendance" taking 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for ALL distance education courses:</a:t>
            </a:r>
          </a:p>
          <a:p>
            <a:pPr marL="696144" marR="0" lvl="1" indent="-267748" algn="l" defTabSz="4283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Logins don’t count.</a:t>
            </a:r>
          </a:p>
          <a:p>
            <a:pPr marL="696144" marR="0" lvl="1" indent="-267748" algn="l" defTabSz="4283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Document every instance of “academic engagement,” such as take a test, submit a paper, or participate in discussion on course content.</a:t>
            </a:r>
          </a:p>
          <a:p>
            <a:pPr marL="457200" marR="0" lvl="1" indent="0" algn="l" defTabSz="4283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Roboto"/>
              <a:cs typeface="Roboto"/>
            </a:endParaRPr>
          </a:p>
          <a:p>
            <a:pPr marL="321298" marR="0" lvl="0" indent="-321298" algn="l" defTabSz="4283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</a:rPr>
              <a:t>Document student's withdrawal within 14 days of "last date of attendance."</a:t>
            </a:r>
          </a:p>
        </p:txBody>
      </p:sp>
    </p:spTree>
    <p:extLst>
      <p:ext uri="{BB962C8B-B14F-4D97-AF65-F5344CB8AC3E}">
        <p14:creationId xmlns:p14="http://schemas.microsoft.com/office/powerpoint/2010/main" val="201350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A6BF-7D66-9875-A77C-1889DFBB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9931F5F-DCEA-A9C3-E8B2-61146837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7437"/>
            <a:ext cx="10926618" cy="196147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Review of Rulemaking Committee </a:t>
            </a:r>
            <a:b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Reciprocity Proposal – No Consensus</a:t>
            </a:r>
            <a:br>
              <a:rPr lang="en-US" dirty="0"/>
            </a:b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2D5FE-A0F9-14EF-5AAA-E75A8C557774}"/>
              </a:ext>
            </a:extLst>
          </p:cNvPr>
          <p:cNvSpPr txBox="1"/>
          <p:nvPr/>
        </p:nvSpPr>
        <p:spPr>
          <a:xfrm>
            <a:off x="535708" y="2084413"/>
            <a:ext cx="112378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Limit of 500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enrolled by a reciprocity-participating institution in a state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for two consecutive years for the institution to maintain state authorization through reciprocity.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More than 500 enrolled students would require individual state authorization for that state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/>
              <a:t>Enforcement of certain state-specific laws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regardless of participation in reciprocity.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Institutions are subject to applicable general-purpose state laws. (those enforceable on any business).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State laws related to closure, if any in a state.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/>
              <a:t>Complaint process requirements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Permit students to complain directly to the state agency without first seeking resolution at the institution if permitted by state statutes and regulations. •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/>
              <a:t>Oversight Board Governance Structure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Limit the reciprocity agreement’s governing board to only employees who enforce state laws.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F1345-A5F6-3EBE-45F9-09E90216CE76}"/>
              </a:ext>
            </a:extLst>
          </p:cNvPr>
          <p:cNvSpPr txBox="1"/>
          <p:nvPr/>
        </p:nvSpPr>
        <p:spPr>
          <a:xfrm>
            <a:off x="2943519" y="1507244"/>
            <a:ext cx="6818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 proposed rules have been released on this issue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0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9EC071-D29B-415B-A58E-45645D4616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1014" y="654506"/>
            <a:ext cx="901939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What happened to the Third Party-Servicers (TPS) issue?</a:t>
            </a:r>
          </a:p>
        </p:txBody>
      </p:sp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pic>
        <p:nvPicPr>
          <p:cNvPr id="6" name="Picture 5" descr="A logo of a department of education">
            <a:extLst>
              <a:ext uri="{FF2B5EF4-FFF2-40B4-BE49-F238E27FC236}">
                <a16:creationId xmlns:a16="http://schemas.microsoft.com/office/drawing/2014/main" id="{AFB50C03-9283-C247-DC45-D3A796D3E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1" y="103869"/>
            <a:ext cx="1494070" cy="1490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075CA-F59D-C27D-614B-0C588E03BAD0}"/>
              </a:ext>
            </a:extLst>
          </p:cNvPr>
          <p:cNvSpPr txBox="1"/>
          <p:nvPr/>
        </p:nvSpPr>
        <p:spPr>
          <a:xfrm>
            <a:off x="711014" y="2176670"/>
            <a:ext cx="111457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TPS was originally listed in the Notice of Intent to Establish a Rulemaking for the 2023-2024 rulemaking.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 intended to put in regulation rules as referenced in the 2023 Third Party Servicer Guidance and Request for Information addressing the 2011 Bundled Services Exception Guidance for OPMs.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Under Secretary James Kvaal indicated in the July 2024 blog post that there would still be rulemaking in the future to address TPS.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Formal recission of the 2023 Guidance by November 18, 2024.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Discussions prior to the election included the possibility that we would see a revision to the 2011 Bundled Services Exception Guidance.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08055-B1A8-75F3-4C6C-9F073F6F5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B8FF50CC-FF4B-E823-CCC1-AD151F30D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52084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96F82-56CC-3D00-96AB-004449B6A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792" y="3305579"/>
            <a:ext cx="10058400" cy="9857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 Supreme Court Opinions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44014-CA8B-5D22-21A2-CB13882E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1CEB4-0575-9E87-524B-021E98F1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CE0F19-814F-A062-8FFD-7F9CD19F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US Supreme Court with mountains in the background">
            <a:extLst>
              <a:ext uri="{FF2B5EF4-FFF2-40B4-BE49-F238E27FC236}">
                <a16:creationId xmlns:a16="http://schemas.microsoft.com/office/drawing/2014/main" id="{967D13BD-3ED3-5677-5AAD-F9219CCFDE21}"/>
              </a:ext>
            </a:extLst>
          </p:cNvPr>
          <p:cNvSpPr/>
          <p:nvPr/>
        </p:nvSpPr>
        <p:spPr>
          <a:xfrm>
            <a:off x="-1567542" y="-1038984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AN Logo">
            <a:extLst>
              <a:ext uri="{FF2B5EF4-FFF2-40B4-BE49-F238E27FC236}">
                <a16:creationId xmlns:a16="http://schemas.microsoft.com/office/drawing/2014/main" id="{35F9E0D8-69D0-43F7-47E3-AAB8F752D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37" y="93374"/>
            <a:ext cx="4563149" cy="21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3EB3E-87F1-A24C-C6E6-88CEF0982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1424" y="501005"/>
            <a:ext cx="9600405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428396" rtl="0" eaLnBrk="1" latinLnBrk="0" hangingPunct="1">
              <a:spcBef>
                <a:spcPct val="0"/>
              </a:spcBef>
              <a:buNone/>
              <a:defRPr sz="56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283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Judicial Review of Regulations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1B4FC-58DD-E039-B555-F9CEF1B17545}"/>
              </a:ext>
            </a:extLst>
          </p:cNvPr>
          <p:cNvSpPr txBox="1"/>
          <p:nvPr/>
        </p:nvSpPr>
        <p:spPr>
          <a:xfrm>
            <a:off x="741409" y="1357698"/>
            <a:ext cx="1123392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u="sng" err="1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Loper</a:t>
            </a:r>
            <a:r>
              <a:rPr lang="en-US" sz="2800" i="1" u="sng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Bright Enterprises </a:t>
            </a:r>
            <a:r>
              <a:rPr lang="en-US" sz="2800" i="1" u="sng">
                <a:solidFill>
                  <a:srgbClr val="467886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&amp;</a:t>
            </a:r>
            <a:r>
              <a:rPr lang="en-US" sz="2800" i="1" u="sng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Raimondo and Relentless Inc. v. Department of Commerce.</a:t>
            </a:r>
            <a:endParaRPr lang="en-US" sz="2800" i="1" u="sng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j-lt"/>
              </a:rPr>
              <a:t>Overturned the </a:t>
            </a:r>
            <a:r>
              <a:rPr lang="en-US" sz="2400">
                <a:solidFill>
                  <a:srgbClr val="4A4A4A"/>
                </a:solidFill>
                <a:latin typeface="+mj-lt"/>
                <a:hlinkClick r:id="rId6"/>
              </a:rPr>
              <a:t>Chevron Doctrine </a:t>
            </a:r>
            <a:r>
              <a:rPr lang="en-US" sz="2400">
                <a:latin typeface="+mj-lt"/>
              </a:rPr>
              <a:t>- agency interpretation deference to determine statutory authority if the Federal statute is ambiguous or silent</a:t>
            </a:r>
            <a:r>
              <a:rPr lang="en-US" sz="2800">
                <a:latin typeface="+mj-lt"/>
              </a:rPr>
              <a:t>.</a:t>
            </a:r>
          </a:p>
          <a:p>
            <a:endParaRPr lang="en-US" sz="2800">
              <a:solidFill>
                <a:srgbClr val="4A4A4A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u="sng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Corner Post, Inc. v Board of Governors of the Federal Reserve System</a:t>
            </a:r>
            <a:endParaRPr lang="en-US" sz="2800" i="1" u="sng">
              <a:solidFill>
                <a:srgbClr val="467886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Directs that the 6-year statute of limitations for a legal challenge against the U.S. begins when the party (the plaintiff) is injured not when the regulation became final.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4DB8F-C810-1186-CE64-A77553535F38}"/>
              </a:ext>
            </a:extLst>
          </p:cNvPr>
          <p:cNvSpPr txBox="1"/>
          <p:nvPr/>
        </p:nvSpPr>
        <p:spPr>
          <a:xfrm>
            <a:off x="741409" y="5033165"/>
            <a:ext cx="1104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Take away – </a:t>
            </a:r>
            <a:r>
              <a:rPr lang="en-US" sz="2400" dirty="0"/>
              <a:t>No regulations were immediately struck down. The rules are the rules until they are not. However, look for an increase in regulatory challenges in the near and long-term future and perhaps more focus on agency authority in the development of future regulations!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7539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E80B7CE9-A8C9-4B10-BFD4-5DF6A8CA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93362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5D186-EF22-4B7E-8388-A3A01C20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792" y="3305579"/>
            <a:ext cx="10058400" cy="9857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So, What’s Next?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So, What's Next?  with mountain background">
            <a:extLst>
              <a:ext uri="{FF2B5EF4-FFF2-40B4-BE49-F238E27FC236}">
                <a16:creationId xmlns:a16="http://schemas.microsoft.com/office/drawing/2014/main" id="{D20C817B-D322-4FA1-ADED-FD1C0B5AF26D}"/>
              </a:ext>
            </a:extLst>
          </p:cNvPr>
          <p:cNvSpPr/>
          <p:nvPr/>
        </p:nvSpPr>
        <p:spPr>
          <a:xfrm>
            <a:off x="-1567542" y="-1038984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AN Logo">
            <a:extLst>
              <a:ext uri="{FF2B5EF4-FFF2-40B4-BE49-F238E27FC236}">
                <a16:creationId xmlns:a16="http://schemas.microsoft.com/office/drawing/2014/main" id="{A72C2C3C-EB73-43E5-ADD0-31B58BC3D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37" y="93374"/>
            <a:ext cx="4563149" cy="2152347"/>
          </a:xfrm>
          <a:prstGeom prst="rect">
            <a:avLst/>
          </a:prstGeom>
        </p:spPr>
      </p:pic>
      <p:pic>
        <p:nvPicPr>
          <p:cNvPr id="3" name="Picture 2" descr="Picture of a Magic 8 ball">
            <a:extLst>
              <a:ext uri="{FF2B5EF4-FFF2-40B4-BE49-F238E27FC236}">
                <a16:creationId xmlns:a16="http://schemas.microsoft.com/office/drawing/2014/main" id="{3CB96212-A798-CB2B-6740-9E22118C5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51269" y="4552622"/>
            <a:ext cx="1543265" cy="1714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158A21-F61D-63B9-15F4-E183AC91BBE7}"/>
              </a:ext>
            </a:extLst>
          </p:cNvPr>
          <p:cNvSpPr txBox="1"/>
          <p:nvPr/>
        </p:nvSpPr>
        <p:spPr>
          <a:xfrm>
            <a:off x="5190165" y="6350169"/>
            <a:ext cx="1543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impykidwiki.com/wiki/Magic_8_Ba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434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7055A-B17F-D3AD-7B13-688F6F525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03EAEDE-82BE-FEE9-F863-97CCF02BC2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588" y="5608638"/>
            <a:ext cx="10661650" cy="544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lvl="0" indent="-114300" algn="l" defTabSz="11430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Impact of the Election &amp; Recent Supreme Court Opinions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8BD19-5B49-F17C-B307-03A2AAD24269}"/>
              </a:ext>
            </a:extLst>
          </p:cNvPr>
          <p:cNvSpPr txBox="1"/>
          <p:nvPr/>
        </p:nvSpPr>
        <p:spPr>
          <a:xfrm>
            <a:off x="3900703" y="465360"/>
            <a:ext cx="81904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 Title IV rules released after November 1, 2024, will not be effective until July 1, 2026.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next administration has no responsibility to follow further steps on rules not released as final.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may be court challenges to currently effective rules.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rules remain the rules until they are vacated.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carefully to determine if the effective rules are subject to a temporary hold.</a:t>
            </a:r>
          </a:p>
        </p:txBody>
      </p:sp>
      <p:pic>
        <p:nvPicPr>
          <p:cNvPr id="4" name="Picture 3" descr="Picture of a magic 8 ball&#10;&#10;">
            <a:extLst>
              <a:ext uri="{FF2B5EF4-FFF2-40B4-BE49-F238E27FC236}">
                <a16:creationId xmlns:a16="http://schemas.microsoft.com/office/drawing/2014/main" id="{B5268C4A-846B-EB21-B509-8A82E280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231" y="296996"/>
            <a:ext cx="3485923" cy="3873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A1EAB-304E-9798-3551-25EB66F96536}"/>
              </a:ext>
            </a:extLst>
          </p:cNvPr>
          <p:cNvSpPr txBox="1"/>
          <p:nvPr/>
        </p:nvSpPr>
        <p:spPr>
          <a:xfrm>
            <a:off x="491927" y="4256694"/>
            <a:ext cx="1543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impykidwiki.com/wiki/Magic_8_Bal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8025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"/>
          <p:cNvSpPr/>
          <p:nvPr/>
        </p:nvSpPr>
        <p:spPr>
          <a:xfrm>
            <a:off x="657744" y="1597577"/>
            <a:ext cx="4494357" cy="392097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defTabSz="856793" hangingPunct="0">
              <a:lnSpc>
                <a:spcPct val="125000"/>
              </a:lnSpc>
            </a:pPr>
            <a:r>
              <a:rPr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State Authorization Network (SAN) empowers its members to successfully resolve postsecondary regulatory compliance challenges.</a:t>
            </a:r>
          </a:p>
          <a:p>
            <a:pPr defTabSz="856793" hangingPunct="0">
              <a:lnSpc>
                <a:spcPct val="125000"/>
              </a:lnSpc>
            </a:pPr>
            <a:endParaRPr>
              <a:solidFill>
                <a:srgbClr val="2B2B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56793" hangingPunct="0">
              <a:lnSpc>
                <a:spcPct val="125000"/>
              </a:lnSpc>
            </a:pPr>
            <a:r>
              <a:rPr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provide expert analysis, resources and training to prepare for emerging issues, collaborate on compliance strategies, develop solutions and evaluate their efficacy. </a:t>
            </a:r>
          </a:p>
          <a:p>
            <a:pPr defTabSz="856793" hangingPunct="0">
              <a:lnSpc>
                <a:spcPct val="125000"/>
              </a:lnSpc>
            </a:pPr>
            <a:endParaRPr>
              <a:solidFill>
                <a:srgbClr val="2B2B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56793" hangingPunct="0">
              <a:lnSpc>
                <a:spcPct val="125000"/>
              </a:lnSpc>
            </a:pPr>
            <a:r>
              <a:rPr>
                <a:solidFill>
                  <a:srgbClr val="2B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members are digital learning and compliance professionals representing 800+ institutions and organizations nationally and across all sectors.</a:t>
            </a:r>
          </a:p>
          <a:p>
            <a:pPr defTabSz="856793" hangingPunct="0">
              <a:lnSpc>
                <a:spcPct val="125000"/>
              </a:lnSpc>
            </a:pPr>
            <a:endParaRPr sz="1265">
              <a:solidFill>
                <a:srgbClr val="2B2B2B"/>
              </a:solidFill>
              <a:latin typeface="Roboto Condensed"/>
              <a:cs typeface="Roboto Condensed"/>
            </a:endParaRPr>
          </a:p>
        </p:txBody>
      </p:sp>
      <p:sp>
        <p:nvSpPr>
          <p:cNvPr id="3" name="title copy"/>
          <p:cNvSpPr>
            <a:spLocks noGrp="1"/>
          </p:cNvSpPr>
          <p:nvPr>
            <p:ph type="title" idx="4294967295"/>
          </p:nvPr>
        </p:nvSpPr>
        <p:spPr>
          <a:xfrm>
            <a:off x="935375" y="833919"/>
            <a:ext cx="3848809" cy="7675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567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NewsCycle"/>
                <a:ea typeface="+mn-ea"/>
                <a:cs typeface="Calibri" panose="020F0502020204030204" pitchFamily="34" charset="0"/>
              </a:rPr>
              <a:t>Who we are</a:t>
            </a:r>
          </a:p>
        </p:txBody>
      </p:sp>
      <p:pic>
        <p:nvPicPr>
          <p:cNvPr id="4" name="Line-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713960" y="1867606"/>
            <a:ext cx="2447254" cy="169581"/>
          </a:xfrm>
          <a:prstGeom prst="rect">
            <a:avLst/>
          </a:prstGeom>
        </p:spPr>
      </p:pic>
      <p:pic>
        <p:nvPicPr>
          <p:cNvPr id="5" name="Line-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32988" y="-84651"/>
            <a:ext cx="503073" cy="169581"/>
          </a:xfrm>
          <a:prstGeom prst="rect">
            <a:avLst/>
          </a:prstGeom>
        </p:spPr>
      </p:pic>
      <p:pic>
        <p:nvPicPr>
          <p:cNvPr id="8" name="SAN-Logo" descr="SAN Logo">
            <a:extLst>
              <a:ext uri="{FF2B5EF4-FFF2-40B4-BE49-F238E27FC236}">
                <a16:creationId xmlns:a16="http://schemas.microsoft.com/office/drawing/2014/main" id="{16D4C897-3432-8BB6-D691-8B856947FD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06" y="144479"/>
            <a:ext cx="1641675" cy="626899"/>
          </a:xfrm>
          <a:prstGeom prst="rect">
            <a:avLst/>
          </a:prstGeom>
        </p:spPr>
      </p:pic>
      <p:pic>
        <p:nvPicPr>
          <p:cNvPr id="10" name="Picture 9" descr="Screen shot of top part of SAN website home page">
            <a:extLst>
              <a:ext uri="{FF2B5EF4-FFF2-40B4-BE49-F238E27FC236}">
                <a16:creationId xmlns:a16="http://schemas.microsoft.com/office/drawing/2014/main" id="{F3621D22-E26F-CAC9-5E63-67E8800C8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07" y="107268"/>
            <a:ext cx="7025389" cy="3054923"/>
          </a:xfrm>
          <a:prstGeom prst="rect">
            <a:avLst/>
          </a:prstGeom>
        </p:spPr>
      </p:pic>
      <p:pic>
        <p:nvPicPr>
          <p:cNvPr id="11" name="image.png" descr="Screen shot of the 9 interactive tiles that lead to topic areas of interest for the SAN website.">
            <a:extLst>
              <a:ext uri="{FF2B5EF4-FFF2-40B4-BE49-F238E27FC236}">
                <a16:creationId xmlns:a16="http://schemas.microsoft.com/office/drawing/2014/main" id="{13D73DC0-78AF-33BD-433F-526A3D587D9D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5657055" y="3036815"/>
            <a:ext cx="5995254" cy="3585914"/>
          </a:xfrm>
          <a:prstGeom prst="rect">
            <a:avLst/>
          </a:prstGeom>
        </p:spPr>
      </p:pic>
      <p:sp>
        <p:nvSpPr>
          <p:cNvPr id="12" name="Rectangle: Rounded Corners 11" descr="SAN Email Address">
            <a:extLst>
              <a:ext uri="{FF2B5EF4-FFF2-40B4-BE49-F238E27FC236}">
                <a16:creationId xmlns:a16="http://schemas.microsoft.com/office/drawing/2014/main" id="{CDAEC973-C6E3-6181-24DA-ADF7E78AAAD4}"/>
              </a:ext>
            </a:extLst>
          </p:cNvPr>
          <p:cNvSpPr/>
          <p:nvPr/>
        </p:nvSpPr>
        <p:spPr>
          <a:xfrm>
            <a:off x="2899316" y="6099727"/>
            <a:ext cx="2901715" cy="536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6793"/>
            <a:r>
              <a:rPr lang="en-US" sz="2400" b="1" i="0" u="none" strike="noStrike" baseline="0">
                <a:solidFill>
                  <a:srgbClr val="2B2B2B"/>
                </a:solidFill>
                <a:latin typeface="Calibri-Bold"/>
              </a:rPr>
              <a:t>wcetsan.wiche.edu </a:t>
            </a:r>
            <a:endParaRPr lang="en-US" sz="224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remiumBusiness10">
            <a:extLst>
              <a:ext uri="{FF2B5EF4-FFF2-40B4-BE49-F238E27FC236}">
                <a16:creationId xmlns:a16="http://schemas.microsoft.com/office/drawing/2014/main" id="{11088FEE-AE22-37E8-8040-F0D159FB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2596937" y="6076549"/>
            <a:ext cx="525684" cy="5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2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E80B7CE9-A8C9-4B10-BFD4-5DF6A8CA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52084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5D186-EF22-4B7E-8388-A3A01C20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778" y="3250910"/>
            <a:ext cx="10058400" cy="98572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Resources with mountains in the background">
            <a:extLst>
              <a:ext uri="{FF2B5EF4-FFF2-40B4-BE49-F238E27FC236}">
                <a16:creationId xmlns:a16="http://schemas.microsoft.com/office/drawing/2014/main" id="{D20C817B-D322-4FA1-ADED-FD1C0B5AF26D}"/>
              </a:ext>
            </a:extLst>
          </p:cNvPr>
          <p:cNvSpPr/>
          <p:nvPr/>
        </p:nvSpPr>
        <p:spPr>
          <a:xfrm>
            <a:off x="-1567542" y="-1038984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AN Logo">
            <a:extLst>
              <a:ext uri="{FF2B5EF4-FFF2-40B4-BE49-F238E27FC236}">
                <a16:creationId xmlns:a16="http://schemas.microsoft.com/office/drawing/2014/main" id="{A72C2C3C-EB73-43E5-ADD0-31B58BC3D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837" y="93374"/>
            <a:ext cx="4563149" cy="21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6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ine-24">
            <a:extLst>
              <a:ext uri="{FF2B5EF4-FFF2-40B4-BE49-F238E27FC236}">
                <a16:creationId xmlns:a16="http://schemas.microsoft.com/office/drawing/2014/main" id="{CA6648EB-D877-40AD-B0D8-A61F6387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719406" y="1963542"/>
            <a:ext cx="2447254" cy="169581"/>
          </a:xfrm>
          <a:prstGeom prst="rect">
            <a:avLst/>
          </a:prstGeom>
        </p:spPr>
      </p:pic>
      <p:pic>
        <p:nvPicPr>
          <p:cNvPr id="7" name="Line-24">
            <a:extLst>
              <a:ext uri="{FF2B5EF4-FFF2-40B4-BE49-F238E27FC236}">
                <a16:creationId xmlns:a16="http://schemas.microsoft.com/office/drawing/2014/main" id="{3DA7BC0B-0A11-4A36-95B8-9C2C8720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pic>
        <p:nvPicPr>
          <p:cNvPr id="8" name="SAN-Logo" descr="SAN Logo">
            <a:extLst>
              <a:ext uri="{FF2B5EF4-FFF2-40B4-BE49-F238E27FC236}">
                <a16:creationId xmlns:a16="http://schemas.microsoft.com/office/drawing/2014/main" id="{06CB5804-2E65-414E-8542-4D29CD359E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87" y="175461"/>
            <a:ext cx="1812356" cy="725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3F4322-D234-9D44-E8A0-A974D5CAC5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4973" y="282110"/>
            <a:ext cx="6678758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4361E-8369-7981-390D-203E8CC5FF5C}"/>
              </a:ext>
            </a:extLst>
          </p:cNvPr>
          <p:cNvSpPr txBox="1"/>
          <p:nvPr/>
        </p:nvSpPr>
        <p:spPr>
          <a:xfrm>
            <a:off x="910455" y="910544"/>
            <a:ext cx="11045081" cy="277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SAN Website: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SAN Getting Started with Compliance Management Gateway: </a:t>
            </a:r>
            <a:b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https://wcetsan.wiche.edu/resources/getting-started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SAN Federal Regulations Landing Page: 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https://wcetsan.wiche.edu/resources/federal-regulations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SAN Professional Licensure Landing Page:  </a:t>
            </a:r>
            <a:r>
              <a:rPr lang="en-US" sz="2000" kern="100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https://wcetsan.wiche.edu/resources/professional-licensure</a:t>
            </a:r>
            <a:r>
              <a:rPr lang="en-US" sz="2000" kern="100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i="0" u="sng" dirty="0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Licensure Handbook 2nd edition </a:t>
            </a:r>
            <a:r>
              <a:rPr lang="en-US" sz="2000" b="0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2000" b="0" i="0" dirty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(2024)</a:t>
            </a:r>
            <a:endParaRPr lang="en-US" sz="20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AFC4F-A5B5-87E3-913E-C909981B64FE}"/>
              </a:ext>
            </a:extLst>
          </p:cNvPr>
          <p:cNvSpPr txBox="1"/>
          <p:nvPr/>
        </p:nvSpPr>
        <p:spPr>
          <a:xfrm>
            <a:off x="827551" y="3682328"/>
            <a:ext cx="115566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4A4A4A"/>
                </a:solidFill>
                <a:highlight>
                  <a:srgbClr val="FFFFFF"/>
                </a:highlight>
              </a:rPr>
              <a:t>WCET Frontiers (Articles</a:t>
            </a:r>
            <a:r>
              <a:rPr lang="en-US" sz="2000" dirty="0">
                <a:solidFill>
                  <a:srgbClr val="4A4A4A"/>
                </a:solidFill>
                <a:highlight>
                  <a:srgbClr val="FFFFFF"/>
                </a:highlight>
              </a:rPr>
              <a:t>)</a:t>
            </a:r>
            <a:endParaRPr lang="en-US" sz="2000" i="0" u="sng" dirty="0">
              <a:effectLst/>
              <a:highlight>
                <a:srgbClr val="FFFFFF"/>
              </a:highlight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70C0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Ready or Not, Here It Comes! New Regulations When Offering Programs Leading to a License Effective July 1!</a:t>
            </a:r>
            <a:r>
              <a:rPr lang="en-US" dirty="0">
                <a:solidFill>
                  <a:srgbClr val="0070C0"/>
                </a:solidFill>
              </a:rPr>
              <a:t>         </a:t>
            </a:r>
            <a:r>
              <a:rPr lang="en-US" i="0" dirty="0">
                <a:solidFill>
                  <a:srgbClr val="212529"/>
                </a:solidFill>
                <a:effectLst/>
              </a:rPr>
              <a:t>WCET Frontiers, 7/9/24</a:t>
            </a:r>
          </a:p>
          <a:p>
            <a:pPr algn="l"/>
            <a:endParaRPr lang="en-US" i="0" u="sng" dirty="0">
              <a:solidFill>
                <a:srgbClr val="0070C0"/>
              </a:solidFill>
              <a:effectLst/>
              <a:highlight>
                <a:srgbClr val="FFFFFF"/>
              </a:highlight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u="sng" dirty="0">
                <a:solidFill>
                  <a:srgbClr val="0070C0"/>
                </a:solidFill>
                <a:effectLst/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Recent Supreme Court Decisions: Chevron, </a:t>
            </a:r>
            <a:r>
              <a:rPr lang="en-US" i="0" u="sng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Loper</a:t>
            </a:r>
            <a:r>
              <a:rPr lang="en-US" i="0" u="sng" dirty="0">
                <a:solidFill>
                  <a:srgbClr val="0070C0"/>
                </a:solidFill>
                <a:effectLst/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Bright, and Corner Post… What Are These and How Do They Affect Distance Education?</a:t>
            </a:r>
            <a:r>
              <a:rPr lang="en-US" i="0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</a:rPr>
              <a:t>WCET Frontiers; 7/18/24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A4A4A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Buckle up. ED is Off to the Races With Its NPRM</a:t>
            </a:r>
            <a:r>
              <a:rPr lang="en-US" dirty="0">
                <a:solidFill>
                  <a:srgbClr val="4A4A4A"/>
                </a:solidFill>
                <a:highlight>
                  <a:srgbClr val="FFFFFF"/>
                </a:highlight>
              </a:rPr>
              <a:t>; WCET Frontiers; 7/22/24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A4A4A"/>
              </a:solidFill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u="sng" dirty="0">
                <a:solidFill>
                  <a:srgbClr val="0070C0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Might Happen to the Department’s Pending Regulations and Guidance?</a:t>
            </a:r>
            <a:r>
              <a:rPr lang="en-US" i="0" dirty="0">
                <a:effectLst/>
              </a:rPr>
              <a:t>; </a:t>
            </a:r>
            <a:r>
              <a:rPr lang="en-US" dirty="0"/>
              <a:t>WCET Frontiers</a:t>
            </a:r>
            <a:r>
              <a:rPr lang="en-US"/>
              <a:t>; 11/14/24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77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ine-24">
            <a:extLst>
              <a:ext uri="{FF2B5EF4-FFF2-40B4-BE49-F238E27FC236}">
                <a16:creationId xmlns:a16="http://schemas.microsoft.com/office/drawing/2014/main" id="{CA6648EB-D877-40AD-B0D8-A61F6387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719406" y="1963542"/>
            <a:ext cx="2447254" cy="169581"/>
          </a:xfrm>
          <a:prstGeom prst="rect">
            <a:avLst/>
          </a:prstGeom>
        </p:spPr>
      </p:pic>
      <p:pic>
        <p:nvPicPr>
          <p:cNvPr id="7" name="Line-24">
            <a:extLst>
              <a:ext uri="{FF2B5EF4-FFF2-40B4-BE49-F238E27FC236}">
                <a16:creationId xmlns:a16="http://schemas.microsoft.com/office/drawing/2014/main" id="{3DA7BC0B-0A11-4A36-95B8-9C2C8720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pic>
        <p:nvPicPr>
          <p:cNvPr id="8" name="SAN-Logo" descr="SAN Logo">
            <a:extLst>
              <a:ext uri="{FF2B5EF4-FFF2-40B4-BE49-F238E27FC236}">
                <a16:creationId xmlns:a16="http://schemas.microsoft.com/office/drawing/2014/main" id="{06CB5804-2E65-414E-8542-4D29CD359E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87" y="175461"/>
            <a:ext cx="1812356" cy="725460"/>
          </a:xfrm>
          <a:prstGeom prst="rect">
            <a:avLst/>
          </a:prstGeom>
        </p:spPr>
      </p:pic>
      <p:pic>
        <p:nvPicPr>
          <p:cNvPr id="9" name="Picture 2" descr="Image of 5 people with thought balloons above their heads ">
            <a:extLst>
              <a:ext uri="{FF2B5EF4-FFF2-40B4-BE49-F238E27FC236}">
                <a16:creationId xmlns:a16="http://schemas.microsoft.com/office/drawing/2014/main" id="{EE9BCCA1-5374-4141-9E47-84C74914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663" y="3105727"/>
            <a:ext cx="4838674" cy="3629005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B442259-239C-85B9-C058-B37851BE9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916" y="1014761"/>
            <a:ext cx="8568316" cy="971136"/>
          </a:xfrm>
        </p:spPr>
        <p:txBody>
          <a:bodyPr/>
          <a:lstStyle/>
          <a:p>
            <a:r>
              <a:rPr lang="en-US">
                <a:latin typeface="Franklin Gothic Demi" panose="020B0703020102020204" pitchFamily="34" charset="0"/>
              </a:rPr>
              <a:t>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4181764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Placeholder 12" descr="Picture of an old telephone receiver">
            <a:extLst>
              <a:ext uri="{FF2B5EF4-FFF2-40B4-BE49-F238E27FC236}">
                <a16:creationId xmlns:a16="http://schemas.microsoft.com/office/drawing/2014/main" id="{30F76449-8E7F-69DB-F59C-FD978A1B8E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96" y="-45500"/>
            <a:ext cx="6096000" cy="6400800"/>
          </a:xfrm>
          <a:prstGeom prst="rect">
            <a:avLst/>
          </a:prstGeom>
        </p:spPr>
      </p:pic>
      <p:sp>
        <p:nvSpPr>
          <p:cNvPr id="3" name="Body text copy">
            <a:extLst>
              <a:ext uri="{FF2B5EF4-FFF2-40B4-BE49-F238E27FC236}">
                <a16:creationId xmlns:a16="http://schemas.microsoft.com/office/drawing/2014/main" id="{F943FD9E-9A82-E7C4-6191-D13A25C037E6}"/>
              </a:ext>
            </a:extLst>
          </p:cNvPr>
          <p:cNvSpPr/>
          <p:nvPr/>
        </p:nvSpPr>
        <p:spPr>
          <a:xfrm>
            <a:off x="6283004" y="2903002"/>
            <a:ext cx="5541639" cy="606922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4" b="1" dirty="0">
                <a:latin typeface="Roboto"/>
                <a:cs typeface="Roboto"/>
              </a:rPr>
              <a:t>Jana Walser-Smith, Director Interstate Compliance &amp; SAN Member Outreach</a:t>
            </a:r>
            <a:endParaRPr kumimoji="0" sz="1124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(303) 541-02</a:t>
            </a:r>
            <a:r>
              <a:rPr kumimoji="0" lang="en-US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89</a:t>
            </a:r>
            <a:r>
              <a:rPr kumimoji="0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  |  </a:t>
            </a:r>
            <a:r>
              <a:rPr kumimoji="0" lang="en-US" sz="1124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jwa</a:t>
            </a:r>
            <a:r>
              <a:rPr lang="en-US" sz="1124" b="1" dirty="0" err="1">
                <a:latin typeface="Roboto"/>
                <a:cs typeface="Roboto"/>
              </a:rPr>
              <a:t>lsersmith</a:t>
            </a:r>
            <a:r>
              <a:rPr kumimoji="0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@wiche.edu</a:t>
            </a:r>
          </a:p>
        </p:txBody>
      </p:sp>
      <p:sp>
        <p:nvSpPr>
          <p:cNvPr id="4" name="Body text copy copy 1">
            <a:extLst>
              <a:ext uri="{FF2B5EF4-FFF2-40B4-BE49-F238E27FC236}">
                <a16:creationId xmlns:a16="http://schemas.microsoft.com/office/drawing/2014/main" id="{957079B4-9F55-0E76-7436-AEDEBE66727C}"/>
              </a:ext>
            </a:extLst>
          </p:cNvPr>
          <p:cNvSpPr/>
          <p:nvPr/>
        </p:nvSpPr>
        <p:spPr>
          <a:xfrm>
            <a:off x="6283004" y="2301685"/>
            <a:ext cx="4416493" cy="606922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Kathryn Kerensky, Director, Digital Learning Policy &amp; Compliance</a:t>
            </a:r>
          </a:p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Roboto"/>
              </a:rPr>
              <a:t>(303) 541-0290  |  kkerensky@wiche.edu</a:t>
            </a:r>
          </a:p>
        </p:txBody>
      </p:sp>
      <p:sp>
        <p:nvSpPr>
          <p:cNvPr id="5" name="Body text copy">
            <a:extLst>
              <a:ext uri="{FF2B5EF4-FFF2-40B4-BE49-F238E27FC236}">
                <a16:creationId xmlns:a16="http://schemas.microsoft.com/office/drawing/2014/main" id="{67784631-B7EC-522B-309B-A0CE273FEDAC}"/>
              </a:ext>
            </a:extLst>
          </p:cNvPr>
          <p:cNvSpPr/>
          <p:nvPr/>
        </p:nvSpPr>
        <p:spPr>
          <a:xfrm>
            <a:off x="6283004" y="1642634"/>
            <a:ext cx="5721991" cy="606922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4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Roboto"/>
                <a:cs typeface="Roboto"/>
              </a:rPr>
              <a:t>Cheryl Dowd, Senior Director, State Authorization Network &amp; WCET Policy Innovations</a:t>
            </a:r>
          </a:p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4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Roboto"/>
                <a:cs typeface="Roboto"/>
              </a:rPr>
              <a:t>(303) 541-0210  |  cdowd@wiche.edu</a:t>
            </a:r>
          </a:p>
        </p:txBody>
      </p:sp>
      <p:sp>
        <p:nvSpPr>
          <p:cNvPr id="6" name="title copy copy 1">
            <a:extLst>
              <a:ext uri="{FF2B5EF4-FFF2-40B4-BE49-F238E27FC236}">
                <a16:creationId xmlns:a16="http://schemas.microsoft.com/office/drawing/2014/main" id="{AF269C90-5FE4-BF32-FFCD-B973FD82AA60}"/>
              </a:ext>
            </a:extLst>
          </p:cNvPr>
          <p:cNvSpPr/>
          <p:nvPr/>
        </p:nvSpPr>
        <p:spPr>
          <a:xfrm>
            <a:off x="6229286" y="4718163"/>
            <a:ext cx="3094947" cy="152888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1800" b="0" i="0" u="none" strike="noStrike" baseline="0">
                <a:solidFill>
                  <a:srgbClr val="2B2B2B"/>
                </a:solidFill>
                <a:latin typeface="Calibri" panose="020F0502020204030204" pitchFamily="34" charset="0"/>
              </a:rPr>
              <a:t>3035 Center Green Drive</a:t>
            </a:r>
          </a:p>
          <a:p>
            <a:r>
              <a:rPr lang="en-US" sz="1800" b="0" i="0" u="none" strike="noStrike" baseline="0">
                <a:solidFill>
                  <a:srgbClr val="2B2B2B"/>
                </a:solidFill>
                <a:latin typeface="Calibri" panose="020F0502020204030204" pitchFamily="34" charset="0"/>
              </a:rPr>
              <a:t>Suite 200</a:t>
            </a:r>
          </a:p>
          <a:p>
            <a:r>
              <a:rPr lang="en-US" sz="1800" b="0" i="0" u="none" strike="noStrike" baseline="0">
                <a:solidFill>
                  <a:srgbClr val="2B2B2B"/>
                </a:solidFill>
                <a:latin typeface="Calibri" panose="020F0502020204030204" pitchFamily="34" charset="0"/>
              </a:rPr>
              <a:t>Boulder, CO 80301</a:t>
            </a:r>
          </a:p>
          <a:p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News Cycle" panose="02000503000000000000" pitchFamily="2" charset="2"/>
              <a:ea typeface="+mn-ea"/>
              <a:cs typeface="Oswald"/>
            </a:endParaRPr>
          </a:p>
          <a:p>
            <a:pPr marL="0" marR="0" lvl="0" indent="0" algn="l" defTabSz="8567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>
                <a:solidFill>
                  <a:srgbClr val="2B2B2B"/>
                </a:solidFill>
                <a:latin typeface="Calibri" panose="020F0502020204030204" pitchFamily="34" charset="0"/>
              </a:rPr>
              <a:t>Email us at: san-info@wiche.edu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News Cycle" panose="02000503000000000000" pitchFamily="2" charset="2"/>
              <a:ea typeface="+mn-ea"/>
              <a:cs typeface="Oswa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588CB-3CD3-B1E2-1B4A-A27D981F7E5A}"/>
              </a:ext>
            </a:extLst>
          </p:cNvPr>
          <p:cNvSpPr txBox="1"/>
          <p:nvPr/>
        </p:nvSpPr>
        <p:spPr>
          <a:xfrm>
            <a:off x="6283004" y="1293298"/>
            <a:ext cx="25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Contact Us!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B575F-0D2C-8D5A-2420-95BB8790AA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91462" y="502700"/>
            <a:ext cx="4903377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14287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623" kern="1200" spc="-79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42875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23" b="0" i="0" u="none" strike="noStrike" kern="1200" cap="none" spc="-79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11" name="Picture 10" descr="SAN Logo">
            <a:extLst>
              <a:ext uri="{FF2B5EF4-FFF2-40B4-BE49-F238E27FC236}">
                <a16:creationId xmlns:a16="http://schemas.microsoft.com/office/drawing/2014/main" id="{BBDC99F4-E347-E256-F230-FC2FBE751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95" y="4382824"/>
            <a:ext cx="2777210" cy="1309955"/>
          </a:xfrm>
          <a:prstGeom prst="rect">
            <a:avLst/>
          </a:prstGeom>
        </p:spPr>
      </p:pic>
      <p:sp>
        <p:nvSpPr>
          <p:cNvPr id="12" name="title copy">
            <a:extLst>
              <a:ext uri="{FF2B5EF4-FFF2-40B4-BE49-F238E27FC236}">
                <a16:creationId xmlns:a16="http://schemas.microsoft.com/office/drawing/2014/main" id="{C48CEA11-5276-A836-B76E-D15917D8FA48}"/>
              </a:ext>
            </a:extLst>
          </p:cNvPr>
          <p:cNvSpPr/>
          <p:nvPr/>
        </p:nvSpPr>
        <p:spPr>
          <a:xfrm>
            <a:off x="9789747" y="5549698"/>
            <a:ext cx="2316249" cy="33624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0" marR="0" lvl="0" indent="0" algn="l" defTabSz="8567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>
                <a:solidFill>
                  <a:srgbClr val="2B2B2B"/>
                </a:solidFill>
                <a:latin typeface="Calibri" panose="020F0502020204030204" pitchFamily="34" charset="0"/>
              </a:rPr>
              <a:t>wcetsan.wiche.edu</a:t>
            </a:r>
            <a:endParaRPr kumimoji="0" sz="1687" b="1" i="0" u="none" strike="noStrike" kern="1200" cap="none" spc="0" normalizeH="0" baseline="0" noProof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News Cycle" panose="02000503000000000000" pitchFamily="2" charset="2"/>
              <a:ea typeface="+mn-ea"/>
              <a:cs typeface="Oswald"/>
            </a:endParaRPr>
          </a:p>
        </p:txBody>
      </p:sp>
      <p:sp>
        <p:nvSpPr>
          <p:cNvPr id="8" name="Body text copy">
            <a:extLst>
              <a:ext uri="{FF2B5EF4-FFF2-40B4-BE49-F238E27FC236}">
                <a16:creationId xmlns:a16="http://schemas.microsoft.com/office/drawing/2014/main" id="{701050D5-C93E-9129-F372-2F731952567C}"/>
              </a:ext>
            </a:extLst>
          </p:cNvPr>
          <p:cNvSpPr/>
          <p:nvPr/>
        </p:nvSpPr>
        <p:spPr>
          <a:xfrm>
            <a:off x="6291979" y="3476644"/>
            <a:ext cx="5541639" cy="606922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4" b="1">
                <a:solidFill>
                  <a:srgbClr val="1F1F2B"/>
                </a:solidFill>
                <a:latin typeface="Roboto"/>
                <a:cs typeface="Roboto"/>
              </a:rPr>
              <a:t>Leigha Fletcher, Administrative Assistance</a:t>
            </a:r>
            <a:endParaRPr kumimoji="0" sz="1124" b="1" i="0" u="none" strike="noStrike" kern="1200" cap="none" spc="0" normalizeH="0" baseline="0" noProof="0">
              <a:ln>
                <a:noFill/>
              </a:ln>
              <a:solidFill>
                <a:srgbClr val="1F1F2B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856793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4" b="1" i="0" u="none" strike="noStrike" kern="1200" cap="none" spc="0" normalizeH="0" baseline="0" noProof="0">
                <a:ln>
                  <a:noFill/>
                </a:ln>
                <a:solidFill>
                  <a:srgbClr val="1F1F2B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(303) 541-02</a:t>
            </a:r>
            <a:r>
              <a:rPr kumimoji="0" lang="en-US" sz="1124" b="1" i="0" u="none" strike="noStrike" kern="1200" cap="none" spc="0" normalizeH="0" baseline="0" noProof="0">
                <a:ln>
                  <a:noFill/>
                </a:ln>
                <a:solidFill>
                  <a:srgbClr val="1F1F2B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11</a:t>
            </a:r>
            <a:r>
              <a:rPr kumimoji="0" sz="1124" b="1" i="0" u="none" strike="noStrike" kern="1200" cap="none" spc="0" normalizeH="0" baseline="0" noProof="0">
                <a:ln>
                  <a:noFill/>
                </a:ln>
                <a:solidFill>
                  <a:srgbClr val="1F1F2B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 |  </a:t>
            </a:r>
            <a:r>
              <a:rPr kumimoji="0" lang="en-US" sz="1124" b="1" i="0" u="none" strike="noStrike" kern="1200" cap="none" spc="0" normalizeH="0" baseline="0" noProof="0">
                <a:ln>
                  <a:noFill/>
                </a:ln>
                <a:solidFill>
                  <a:srgbClr val="1F1F2B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lfletcher@wiche.edu</a:t>
            </a:r>
            <a:endParaRPr kumimoji="0" sz="1124" b="1" i="0" u="none" strike="noStrike" kern="1200" cap="none" spc="0" normalizeH="0" baseline="0" noProof="0">
              <a:ln>
                <a:noFill/>
              </a:ln>
              <a:solidFill>
                <a:srgbClr val="1F1F2B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885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 range at sunrise">
            <a:extLst>
              <a:ext uri="{FF2B5EF4-FFF2-40B4-BE49-F238E27FC236}">
                <a16:creationId xmlns:a16="http://schemas.microsoft.com/office/drawing/2014/main" id="{E80B7CE9-A8C9-4B10-BFD4-5DF6A8CA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595" b="1941"/>
          <a:stretch/>
        </p:blipFill>
        <p:spPr>
          <a:xfrm>
            <a:off x="25" y="-228321"/>
            <a:ext cx="12191975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5D186-EF22-4B7E-8388-A3A01C20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113" y="2806318"/>
            <a:ext cx="11019534" cy="1537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Level Setting</a:t>
            </a:r>
            <a:b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Federal Rules &amp; Rulemaking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5"/>
            <a:ext cx="12191985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Title with mountain back drop">
            <a:extLst>
              <a:ext uri="{FF2B5EF4-FFF2-40B4-BE49-F238E27FC236}">
                <a16:creationId xmlns:a16="http://schemas.microsoft.com/office/drawing/2014/main" id="{D20C817B-D322-4FA1-ADED-FD1C0B5AF26D}"/>
              </a:ext>
            </a:extLst>
          </p:cNvPr>
          <p:cNvSpPr/>
          <p:nvPr/>
        </p:nvSpPr>
        <p:spPr>
          <a:xfrm>
            <a:off x="-1375954" y="-972883"/>
            <a:ext cx="14943908" cy="3903769"/>
          </a:xfrm>
          <a:prstGeom prst="rect">
            <a:avLst/>
          </a:prstGeom>
          <a:solidFill>
            <a:srgbClr val="E0E7E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>
          <a:extLst>
            <a:ext uri="{FF2B5EF4-FFF2-40B4-BE49-F238E27FC236}">
              <a16:creationId xmlns:a16="http://schemas.microsoft.com/office/drawing/2014/main" id="{EDBD2938-D70E-E1BB-5072-697A2DF7D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0DC24B04-7F99-2026-ADED-0E9A3357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43DC692C-1888-8163-456E-9DC3DC1A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28D9F4-A2E6-2393-77F5-1011A42A53F8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741FD-66C9-87A8-4D8B-3FEB36CCFE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6369" y="636612"/>
            <a:ext cx="8371873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Whose Rules?  State vs Federal </a:t>
            </a:r>
          </a:p>
        </p:txBody>
      </p:sp>
      <p:pic>
        <p:nvPicPr>
          <p:cNvPr id="4" name="Picture 3" descr="A blue bucket with a handle">
            <a:extLst>
              <a:ext uri="{FF2B5EF4-FFF2-40B4-BE49-F238E27FC236}">
                <a16:creationId xmlns:a16="http://schemas.microsoft.com/office/drawing/2014/main" id="{78EC90A0-5149-1833-1EC7-9C3C43C25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56" y="1367302"/>
            <a:ext cx="1783533" cy="2098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3E041-1D96-C820-AB6E-2D9255A98604}"/>
              </a:ext>
            </a:extLst>
          </p:cNvPr>
          <p:cNvSpPr txBox="1"/>
          <p:nvPr/>
        </p:nvSpPr>
        <p:spPr>
          <a:xfrm>
            <a:off x="1816369" y="1253992"/>
            <a:ext cx="107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STATE</a:t>
            </a:r>
          </a:p>
        </p:txBody>
      </p:sp>
      <p:pic>
        <p:nvPicPr>
          <p:cNvPr id="6" name="Picture 5" descr="A close-up of a bucket">
            <a:extLst>
              <a:ext uri="{FF2B5EF4-FFF2-40B4-BE49-F238E27FC236}">
                <a16:creationId xmlns:a16="http://schemas.microsoft.com/office/drawing/2014/main" id="{2BE11EB7-F768-F2F4-2C0C-8329F9626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69" y="1381300"/>
            <a:ext cx="1762950" cy="2084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23FB5A-7947-977A-4143-D8836F02178B}"/>
              </a:ext>
            </a:extLst>
          </p:cNvPr>
          <p:cNvSpPr txBox="1"/>
          <p:nvPr/>
        </p:nvSpPr>
        <p:spPr>
          <a:xfrm>
            <a:off x="8423008" y="1253992"/>
            <a:ext cx="160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FEDERAL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58077-9ABB-0511-AAE2-9C45518D6F92}"/>
              </a:ext>
            </a:extLst>
          </p:cNvPr>
          <p:cNvSpPr txBox="1"/>
          <p:nvPr/>
        </p:nvSpPr>
        <p:spPr>
          <a:xfrm>
            <a:off x="230055" y="3171526"/>
            <a:ext cx="61066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State Institutional Approval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Interstate Distance Education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Individual State or Reciprocity (SARA)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State Program Approval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Interstate Prof. Licensure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State Employment Law Related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Faculty, Staff, Experiential Learning, Business related issues.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AC8CD-6A0B-B239-FAF6-4B3167D2DA55}"/>
              </a:ext>
            </a:extLst>
          </p:cNvPr>
          <p:cNvSpPr txBox="1"/>
          <p:nvPr/>
        </p:nvSpPr>
        <p:spPr>
          <a:xfrm>
            <a:off x="6393062" y="2930193"/>
            <a:ext cx="579893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Department of Education – Title 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Institutional Approval + 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Prof. Licensure Programs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“Satisfy” State Educ. Requirements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Disclosures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Other Title IV Rules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Distance Ed, Accreditation, TPS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Department of Justice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New Accessibility Regulations </a:t>
            </a:r>
          </a:p>
          <a:p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56655-C56B-5406-C0D2-4F930CCE3F64}"/>
              </a:ext>
            </a:extLst>
          </p:cNvPr>
          <p:cNvSpPr txBox="1"/>
          <p:nvPr/>
        </p:nvSpPr>
        <p:spPr>
          <a:xfrm>
            <a:off x="3484005" y="1463666"/>
            <a:ext cx="46288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Compliance in one bucket could reference compliance in the other bucket.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Arrow: Right 23" descr="Arrows pointing left and right.">
            <a:extLst>
              <a:ext uri="{FF2B5EF4-FFF2-40B4-BE49-F238E27FC236}">
                <a16:creationId xmlns:a16="http://schemas.microsoft.com/office/drawing/2014/main" id="{BBBE8B1D-3DD4-8FEE-2A0C-330A8DC6E906}"/>
              </a:ext>
            </a:extLst>
          </p:cNvPr>
          <p:cNvSpPr/>
          <p:nvPr/>
        </p:nvSpPr>
        <p:spPr>
          <a:xfrm>
            <a:off x="5399866" y="2114384"/>
            <a:ext cx="1204877" cy="2989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 descr="arrow pointing left and right">
            <a:extLst>
              <a:ext uri="{FF2B5EF4-FFF2-40B4-BE49-F238E27FC236}">
                <a16:creationId xmlns:a16="http://schemas.microsoft.com/office/drawing/2014/main" id="{264F6A9D-A0E7-DAA2-FF51-CDA83FC411D4}"/>
              </a:ext>
            </a:extLst>
          </p:cNvPr>
          <p:cNvSpPr/>
          <p:nvPr/>
        </p:nvSpPr>
        <p:spPr>
          <a:xfrm rot="10800000">
            <a:off x="4797427" y="2131533"/>
            <a:ext cx="1204877" cy="264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77D34C-3B1D-D147-45D0-1CF5EEBDED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8825" y="673180"/>
            <a:ext cx="11753096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Federal Statutes, Regulations, &amp; Guidance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6F443-7274-81DE-339D-635EC0ACBD6E}"/>
              </a:ext>
            </a:extLst>
          </p:cNvPr>
          <p:cNvSpPr txBox="1"/>
          <p:nvPr/>
        </p:nvSpPr>
        <p:spPr>
          <a:xfrm>
            <a:off x="888825" y="1627649"/>
            <a:ext cx="1097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Federal Statutes  </a:t>
            </a:r>
            <a:r>
              <a:rPr lang="en-US" sz="2400" dirty="0">
                <a:solidFill>
                  <a:prstClr val="black"/>
                </a:solidFill>
              </a:rPr>
              <a:t>- laws developed by Congress, typically with approval of the President.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F5BB-3F09-CA1B-4C08-DF66AAB52733}"/>
              </a:ext>
            </a:extLst>
          </p:cNvPr>
          <p:cNvSpPr txBox="1"/>
          <p:nvPr/>
        </p:nvSpPr>
        <p:spPr>
          <a:xfrm>
            <a:off x="888825" y="2592931"/>
            <a:ext cx="9060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Federal Regulations  </a:t>
            </a:r>
            <a:r>
              <a:rPr lang="en-US" sz="2400" dirty="0">
                <a:solidFill>
                  <a:prstClr val="black"/>
                </a:solidFill>
              </a:rPr>
              <a:t>- rules developed by the Executive departments and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 implement federal laws. (within the authority of the federal laws)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Regulations have the force and effect of law and are therefore legally binding.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49091-F4F8-17D5-CD46-84AE89A19591}"/>
              </a:ext>
            </a:extLst>
          </p:cNvPr>
          <p:cNvSpPr txBox="1"/>
          <p:nvPr/>
        </p:nvSpPr>
        <p:spPr>
          <a:xfrm>
            <a:off x="888825" y="4756166"/>
            <a:ext cx="83753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Guidance </a:t>
            </a:r>
            <a:r>
              <a:rPr lang="en-US" sz="2400" dirty="0">
                <a:solidFill>
                  <a:prstClr val="black"/>
                </a:solidFill>
              </a:rPr>
              <a:t>- represents ED’s current thinking on a topic.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Does not create or impose any requirements beyond those required under applicable law and regulations.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Lacks the force and effect of law.  </a:t>
            </a:r>
          </a:p>
          <a:p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11" name="Picture 10" descr="A picture of legal digests.">
            <a:extLst>
              <a:ext uri="{FF2B5EF4-FFF2-40B4-BE49-F238E27FC236}">
                <a16:creationId xmlns:a16="http://schemas.microsoft.com/office/drawing/2014/main" id="{BAF9FDBE-C48D-D1C2-19DC-9329B4C9CC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6"/>
          <a:stretch/>
        </p:blipFill>
        <p:spPr>
          <a:xfrm>
            <a:off x="9515984" y="4270405"/>
            <a:ext cx="2676016" cy="25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9B5AF-4D0D-0EDB-2B6D-4CB1C8C9D9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2526" y="516785"/>
            <a:ext cx="1030587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Rulemaking Process </a:t>
            </a:r>
            <a:r>
              <a:rPr kumimoji="0" lang="en-US" sz="4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(Federal Regs)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530EB-EFE2-8374-8C01-D3C45EE2E2B4}"/>
              </a:ext>
            </a:extLst>
          </p:cNvPr>
          <p:cNvSpPr txBox="1"/>
          <p:nvPr/>
        </p:nvSpPr>
        <p:spPr>
          <a:xfrm>
            <a:off x="1243691" y="1286226"/>
            <a:ext cx="1030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Arial" panose="020B0604020202020204" pitchFamily="34" charset="0"/>
              </a:rPr>
              <a:t>Governed by the </a:t>
            </a:r>
            <a:r>
              <a:rPr lang="en-US" sz="2400" u="sng" dirty="0">
                <a:solidFill>
                  <a:srgbClr val="0033FF"/>
                </a:solidFill>
                <a:latin typeface="Arial" panose="020B0604020202020204" pitchFamily="34" charset="0"/>
                <a:hlinkClick r:id="rId5"/>
              </a:rPr>
              <a:t>Administrative Procedure Act</a:t>
            </a:r>
            <a:r>
              <a:rPr lang="en-US" sz="2400" dirty="0">
                <a:solidFill>
                  <a:srgbClr val="2E2E2E"/>
                </a:solidFill>
                <a:latin typeface="Arial" panose="020B0604020202020204" pitchFamily="34" charset="0"/>
              </a:rPr>
              <a:t> (APA) (5 U.S.C. Chapter 5)</a:t>
            </a:r>
            <a:endParaRPr lang="en-US" sz="24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02705-627D-6B63-EC47-3507D27390FB}"/>
              </a:ext>
            </a:extLst>
          </p:cNvPr>
          <p:cNvSpPr txBox="1"/>
          <p:nvPr/>
        </p:nvSpPr>
        <p:spPr>
          <a:xfrm>
            <a:off x="741409" y="2123370"/>
            <a:ext cx="116215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MANY </a:t>
            </a:r>
            <a:r>
              <a:rPr lang="en-US" sz="2000" b="1" dirty="0" err="1">
                <a:solidFill>
                  <a:prstClr val="black"/>
                </a:solidFill>
              </a:rPr>
              <a:t>MANY</a:t>
            </a:r>
            <a:r>
              <a:rPr lang="en-US" sz="2000" b="1" dirty="0">
                <a:solidFill>
                  <a:prstClr val="black"/>
                </a:solidFill>
              </a:rPr>
              <a:t> STEPS!!!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Notice of Intent to Establish a Negotiated Rulemaking; subject to public comment.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Call for Nominations of Stakeholders to Address the Established Issues for Rulemaking Committee.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Convening of Negotiated Rulemaking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Negotiate the issues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Goal – Consensus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Department Prepares Proposed Rules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Issues reaching consensus generally become the proposed rules.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Issues not reaching consensus may be written by the Department.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Department submits regulations to Office of Management &amp; Budget (OMB) for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Release of Notice of Proposed Rulemaking (NPRM); subject to public comment.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Department must review all comments, prepare responses, and prepare final regulations.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Department submits regulations to Office of Management &amp; Budget (OMB) for review – AGAIN!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Department releases final regulations with responses to public comments (preamble).</a:t>
            </a:r>
          </a:p>
        </p:txBody>
      </p:sp>
    </p:spTree>
    <p:extLst>
      <p:ext uri="{BB962C8B-B14F-4D97-AF65-F5344CB8AC3E}">
        <p14:creationId xmlns:p14="http://schemas.microsoft.com/office/powerpoint/2010/main" val="398235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4A3A38-C4F5-0D68-B19D-6B6E78F76E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33800" y="516785"/>
            <a:ext cx="4941477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Strict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53B82-1CFE-6133-917F-5904B1461984}"/>
              </a:ext>
            </a:extLst>
          </p:cNvPr>
          <p:cNvSpPr txBox="1"/>
          <p:nvPr/>
        </p:nvSpPr>
        <p:spPr>
          <a:xfrm>
            <a:off x="741409" y="1742431"/>
            <a:ext cx="1109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Master Calendar for </a:t>
            </a:r>
          </a:p>
          <a:p>
            <a:r>
              <a:rPr lang="en-US" sz="2800" dirty="0">
                <a:solidFill>
                  <a:prstClr val="black"/>
                </a:solidFill>
              </a:rPr>
              <a:t>U.S. Department of Education Title IV Regulations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5981-8336-0E4E-8407-D4C99AACD2F3}"/>
              </a:ext>
            </a:extLst>
          </p:cNvPr>
          <p:cNvSpPr txBox="1"/>
          <p:nvPr/>
        </p:nvSpPr>
        <p:spPr>
          <a:xfrm>
            <a:off x="819358" y="3049711"/>
            <a:ext cx="546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Dates to Support Financial Aid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CC66F-5BB0-4009-CFBB-00FF2F0652ED}"/>
              </a:ext>
            </a:extLst>
          </p:cNvPr>
          <p:cNvSpPr txBox="1"/>
          <p:nvPr/>
        </p:nvSpPr>
        <p:spPr>
          <a:xfrm>
            <a:off x="819358" y="4013378"/>
            <a:ext cx="4178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Final Regulations </a:t>
            </a:r>
            <a:r>
              <a:rPr lang="en-US" sz="2800" u="sng" dirty="0">
                <a:solidFill>
                  <a:prstClr val="black"/>
                </a:solidFill>
              </a:rPr>
              <a:t>must</a:t>
            </a:r>
            <a:r>
              <a:rPr lang="en-US" sz="2800" dirty="0">
                <a:solidFill>
                  <a:prstClr val="black"/>
                </a:solidFill>
              </a:rPr>
              <a:t> be released by </a:t>
            </a:r>
            <a:r>
              <a:rPr lang="en-US" sz="2800" b="1" dirty="0">
                <a:solidFill>
                  <a:srgbClr val="FF0000"/>
                </a:solidFill>
              </a:rPr>
              <a:t>November 1 </a:t>
            </a:r>
            <a:r>
              <a:rPr lang="en-US" sz="2800" dirty="0">
                <a:solidFill>
                  <a:prstClr val="black"/>
                </a:solidFill>
              </a:rPr>
              <a:t>to be effective the following </a:t>
            </a:r>
            <a:r>
              <a:rPr lang="en-US" sz="2800" b="1" dirty="0">
                <a:solidFill>
                  <a:srgbClr val="FF0000"/>
                </a:solidFill>
              </a:rPr>
              <a:t>July 1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prstClr val="white"/>
                </a:solidFill>
              </a:rPr>
              <a:t>l</a:t>
            </a:r>
          </a:p>
        </p:txBody>
      </p:sp>
      <p:pic>
        <p:nvPicPr>
          <p:cNvPr id="9" name="Picture 8" descr="White calendar with a blue pen on top">
            <a:extLst>
              <a:ext uri="{FF2B5EF4-FFF2-40B4-BE49-F238E27FC236}">
                <a16:creationId xmlns:a16="http://schemas.microsoft.com/office/drawing/2014/main" id="{E12CB2DD-FF05-0879-4E0A-124E9D4F7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47" y="3176024"/>
            <a:ext cx="5374971" cy="35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imple Puzz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ine-24">
            <a:extLst>
              <a:ext uri="{FF2B5EF4-FFF2-40B4-BE49-F238E27FC236}">
                <a16:creationId xmlns:a16="http://schemas.microsoft.com/office/drawing/2014/main" id="{B022DFB8-21CF-43C3-9AF3-E45E61A8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-827116" y="1759898"/>
            <a:ext cx="2659239" cy="173013"/>
          </a:xfrm>
          <a:prstGeom prst="rect">
            <a:avLst/>
          </a:prstGeom>
        </p:spPr>
      </p:pic>
      <p:pic>
        <p:nvPicPr>
          <p:cNvPr id="13" name="Line-24">
            <a:extLst>
              <a:ext uri="{FF2B5EF4-FFF2-40B4-BE49-F238E27FC236}">
                <a16:creationId xmlns:a16="http://schemas.microsoft.com/office/drawing/2014/main" id="{195CA88D-5AD7-4871-92D0-6A17FF8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252686" y="-84651"/>
            <a:ext cx="503073" cy="169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6AB0BC-1206-49DC-BF07-B6497E3945A6}"/>
              </a:ext>
            </a:extLst>
          </p:cNvPr>
          <p:cNvSpPr txBox="1"/>
          <p:nvPr/>
        </p:nvSpPr>
        <p:spPr>
          <a:xfrm>
            <a:off x="263598" y="255175"/>
            <a:ext cx="3470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State Authorization Network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4A3A38-C4F5-0D68-B19D-6B6E78F76E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3200" y="516785"/>
            <a:ext cx="7832993" cy="61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ED Rulemaking in 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755A4-C71F-0718-4E06-30770D69E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97" y="1211146"/>
            <a:ext cx="2148980" cy="2528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5EE05-F8D8-FCA7-F25C-9A48D6E438E6}"/>
              </a:ext>
            </a:extLst>
          </p:cNvPr>
          <p:cNvSpPr txBox="1"/>
          <p:nvPr/>
        </p:nvSpPr>
        <p:spPr>
          <a:xfrm>
            <a:off x="343525" y="3427393"/>
            <a:ext cx="51999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Rulemaking 2021-2022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Final Rules Effective July 1,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u="none" strike="noStrike" dirty="0">
                <a:solidFill>
                  <a:srgbClr val="1874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</a:t>
            </a:r>
            <a:r>
              <a:rPr lang="en-US" sz="1800" i="0" u="none" strike="noStrike" dirty="0">
                <a:solidFill>
                  <a:srgbClr val="0066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Regulations for Financial Value Transparency &amp; Gainful Employment</a:t>
            </a:r>
            <a:endParaRPr lang="en-US" sz="1800" i="0" u="none" strike="noStrike" dirty="0">
              <a:solidFill>
                <a:srgbClr val="0066FF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u="none" strike="noStrike" dirty="0">
                <a:solidFill>
                  <a:srgbClr val="1874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Responsibility, Administrative Capability, </a:t>
            </a:r>
            <a:r>
              <a:rPr lang="en-US" sz="1800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Procedures</a:t>
            </a:r>
            <a:r>
              <a:rPr lang="en-US" sz="1800" i="0" u="none" strike="noStrike" dirty="0">
                <a:solidFill>
                  <a:srgbClr val="1874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Ability to Benefit (ATB)</a:t>
            </a:r>
            <a:r>
              <a:rPr lang="en-US" sz="1800" i="0" u="none" strike="noStrike" dirty="0">
                <a:solidFill>
                  <a:srgbClr val="1874F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F840EE-3176-0AC1-2F17-437215FBA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09" y="1164297"/>
            <a:ext cx="2462269" cy="28967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9579EE-B3A4-78E8-DBDE-70E36C9024CE}"/>
              </a:ext>
            </a:extLst>
          </p:cNvPr>
          <p:cNvSpPr txBox="1"/>
          <p:nvPr/>
        </p:nvSpPr>
        <p:spPr>
          <a:xfrm>
            <a:off x="6992039" y="3544457"/>
            <a:ext cx="47960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Rulemaking 2023-2024</a:t>
            </a:r>
            <a:endParaRPr lang="en-US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66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Integrity and Institutional Quality</a:t>
            </a:r>
            <a:endParaRPr lang="en-US" sz="1800" dirty="0">
              <a:solidFill>
                <a:srgbClr val="0066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Cash Management, State Authorization, Distance Education, Return to Title IV(R2T4), Accreditation, TRIO Programs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DC0D-3044-C6F4-D4A6-A3DD1173A7AF}"/>
              </a:ext>
            </a:extLst>
          </p:cNvPr>
          <p:cNvSpPr txBox="1"/>
          <p:nvPr/>
        </p:nvSpPr>
        <p:spPr>
          <a:xfrm>
            <a:off x="589010" y="5679495"/>
            <a:ext cx="10768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+mj-lt"/>
              </a:rPr>
              <a:t>July 17, 2024</a:t>
            </a: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+mj-lt"/>
              </a:rPr>
              <a:t> - </a:t>
            </a:r>
            <a:r>
              <a:rPr lang="en-US" b="1" i="0" u="sng" dirty="0">
                <a:solidFill>
                  <a:srgbClr val="1468A0"/>
                </a:solidFill>
                <a:effectLst/>
                <a:highlight>
                  <a:srgbClr val="FFFFFF"/>
                </a:highlight>
                <a:latin typeface="+mj-lt"/>
                <a:hlinkClick r:id="rId9"/>
              </a:rPr>
              <a:t>Update on Department of Education's Postsecondary Education Regulatory Work</a:t>
            </a: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+mj-lt"/>
              </a:rPr>
              <a:t> - ED blog post, by James Kvaal, US Under Secretary of Education.  The post shares the timeline for future proposed rules and to expect another rulemaking to address Third-Party Servicers.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262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0.0.5209"/>
  <p:tag name="SLIDO_PRESENTATION_ID" val="00000000-0000-0000-0000-000000000000"/>
  <p:tag name="SLIDO_EVENT_UUID" val="ce74a96e-35c6-46af-a7a4-355e6fe02155"/>
  <p:tag name="SLIDO_EVENT_SECTION_UUID" val="fb9a2c15-5db6-42e2-8dfe-8dc95fb325ae"/>
</p:tagLst>
</file>

<file path=ppt/theme/theme1.xml><?xml version="1.0" encoding="utf-8"?>
<a:theme xmlns:a="http://schemas.openxmlformats.org/drawingml/2006/main" name="2_Retrospect">
  <a:themeElements>
    <a:clrScheme name="Custom 13">
      <a:dk1>
        <a:sysClr val="windowText" lastClr="000000"/>
      </a:dk1>
      <a:lt1>
        <a:sysClr val="window" lastClr="FFFFFF"/>
      </a:lt1>
      <a:dk2>
        <a:srgbClr val="373545"/>
      </a:dk2>
      <a:lt2>
        <a:srgbClr val="F2F2F2"/>
      </a:lt2>
      <a:accent1>
        <a:srgbClr val="69A020"/>
      </a:accent1>
      <a:accent2>
        <a:srgbClr val="6A3F87"/>
      </a:accent2>
      <a:accent3>
        <a:srgbClr val="AB73D5"/>
      </a:accent3>
      <a:accent4>
        <a:srgbClr val="6997AF"/>
      </a:accent4>
      <a:accent5>
        <a:srgbClr val="6F8183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etrospect">
  <a:themeElements>
    <a:clrScheme name="Custom 13">
      <a:dk1>
        <a:sysClr val="windowText" lastClr="000000"/>
      </a:dk1>
      <a:lt1>
        <a:sysClr val="window" lastClr="FFFFFF"/>
      </a:lt1>
      <a:dk2>
        <a:srgbClr val="373545"/>
      </a:dk2>
      <a:lt2>
        <a:srgbClr val="F2F2F2"/>
      </a:lt2>
      <a:accent1>
        <a:srgbClr val="69A020"/>
      </a:accent1>
      <a:accent2>
        <a:srgbClr val="6A3F87"/>
      </a:accent2>
      <a:accent3>
        <a:srgbClr val="AB73D5"/>
      </a:accent3>
      <a:accent4>
        <a:srgbClr val="6997AF"/>
      </a:accent4>
      <a:accent5>
        <a:srgbClr val="6F8183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trospect">
  <a:themeElements>
    <a:clrScheme name="Custom 13">
      <a:dk1>
        <a:sysClr val="windowText" lastClr="000000"/>
      </a:dk1>
      <a:lt1>
        <a:sysClr val="window" lastClr="FFFFFF"/>
      </a:lt1>
      <a:dk2>
        <a:srgbClr val="373545"/>
      </a:dk2>
      <a:lt2>
        <a:srgbClr val="F2F2F2"/>
      </a:lt2>
      <a:accent1>
        <a:srgbClr val="69A020"/>
      </a:accent1>
      <a:accent2>
        <a:srgbClr val="6A3F87"/>
      </a:accent2>
      <a:accent3>
        <a:srgbClr val="AB73D5"/>
      </a:accent3>
      <a:accent4>
        <a:srgbClr val="6997AF"/>
      </a:accent4>
      <a:accent5>
        <a:srgbClr val="6F8183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Theme1">
  <a:themeElements>
    <a:clrScheme name="Custom 7">
      <a:dk1>
        <a:sysClr val="windowText" lastClr="000000"/>
      </a:dk1>
      <a:lt1>
        <a:sysClr val="window" lastClr="FFFFFF"/>
      </a:lt1>
      <a:dk2>
        <a:srgbClr val="632E62"/>
      </a:dk2>
      <a:lt2>
        <a:srgbClr val="7F7F7F"/>
      </a:lt2>
      <a:accent1>
        <a:srgbClr val="92278F"/>
      </a:accent1>
      <a:accent2>
        <a:srgbClr val="9B57D3"/>
      </a:accent2>
      <a:accent3>
        <a:srgbClr val="9B57D3"/>
      </a:accent3>
      <a:accent4>
        <a:srgbClr val="665EB8"/>
      </a:accent4>
      <a:accent5>
        <a:srgbClr val="000000"/>
      </a:accent5>
      <a:accent6>
        <a:srgbClr val="000000"/>
      </a:accent6>
      <a:hlink>
        <a:srgbClr val="0066FF"/>
      </a:hlink>
      <a:folHlink>
        <a:srgbClr val="666699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7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9B57D3"/>
      </a:accent3>
      <a:accent4>
        <a:srgbClr val="665EB8"/>
      </a:accent4>
      <a:accent5>
        <a:srgbClr val="000000"/>
      </a:accent5>
      <a:accent6>
        <a:srgbClr val="000000"/>
      </a:accent6>
      <a:hlink>
        <a:srgbClr val="0066FF"/>
      </a:hlink>
      <a:folHlink>
        <a:srgbClr val="666699"/>
      </a:folHlink>
    </a:clrScheme>
    <a:fontScheme name="WCET 2024 Webcast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 design" id="{24403999-B9CD-A04A-B44F-C7BF97C8A4CD}" vid="{45FBFD37-C13F-6A45-BA30-97AA8C9A282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cef4c-a639-4ed0-8e5f-7574a413a504">
      <Terms xmlns="http://schemas.microsoft.com/office/infopath/2007/PartnerControls"/>
    </lcf76f155ced4ddcb4097134ff3c332f>
    <TaxCatchAll xmlns="5ff73f21-c6dc-4aee-8e69-84370fb5bc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F5DE468B7AD47B71BED6130FA8A22" ma:contentTypeVersion="19" ma:contentTypeDescription="Create a new document." ma:contentTypeScope="" ma:versionID="8f873f585efe83e45e436275062af788">
  <xsd:schema xmlns:xsd="http://www.w3.org/2001/XMLSchema" xmlns:xs="http://www.w3.org/2001/XMLSchema" xmlns:p="http://schemas.microsoft.com/office/2006/metadata/properties" xmlns:ns2="336cef4c-a639-4ed0-8e5f-7574a413a504" xmlns:ns3="5ff73f21-c6dc-4aee-8e69-84370fb5bc44" targetNamespace="http://schemas.microsoft.com/office/2006/metadata/properties" ma:root="true" ma:fieldsID="c0ccac2af9272e4f534be8fed03cd413" ns2:_="" ns3:_="">
    <xsd:import namespace="336cef4c-a639-4ed0-8e5f-7574a413a504"/>
    <xsd:import namespace="5ff73f21-c6dc-4aee-8e69-84370fb5b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cef4c-a639-4ed0-8e5f-7574a413a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347fe8-9216-4be2-b72e-6c78a14aa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73f21-c6dc-4aee-8e69-84370fb5b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60b985-343c-44a4-bf45-b29e271cd291}" ma:internalName="TaxCatchAll" ma:showField="CatchAllData" ma:web="5ff73f21-c6dc-4aee-8e69-84370fb5b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F590C-6822-4942-9B50-67FB6736BB4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336cef4c-a639-4ed0-8e5f-7574a413a504"/>
    <ds:schemaRef ds:uri="http://schemas.microsoft.com/office/infopath/2007/PartnerControls"/>
    <ds:schemaRef ds:uri="5ff73f21-c6dc-4aee-8e69-84370fb5bc4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5062C4-7190-4D60-85BF-BDFC3CD14744}">
  <ds:schemaRefs>
    <ds:schemaRef ds:uri="336cef4c-a639-4ed0-8e5f-7574a413a504"/>
    <ds:schemaRef ds:uri="5ff73f21-c6dc-4aee-8e69-84370fb5bc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80B3B1-F5A1-4BD6-8629-6E0D85E0BE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2547</Words>
  <Application>Microsoft Office PowerPoint</Application>
  <PresentationFormat>Widescreen</PresentationFormat>
  <Paragraphs>298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Calibri-Bold</vt:lpstr>
      <vt:lpstr>Franklin Gothic Book</vt:lpstr>
      <vt:lpstr>Franklin Gothic Demi</vt:lpstr>
      <vt:lpstr>News Cycle</vt:lpstr>
      <vt:lpstr>NewsCycle</vt:lpstr>
      <vt:lpstr>Roboto</vt:lpstr>
      <vt:lpstr>Roboto Condensed</vt:lpstr>
      <vt:lpstr>Roboto Slab</vt:lpstr>
      <vt:lpstr>Times New Roman</vt:lpstr>
      <vt:lpstr>2_Retrospect</vt:lpstr>
      <vt:lpstr>2_Office Theme</vt:lpstr>
      <vt:lpstr>2_Retrospect</vt:lpstr>
      <vt:lpstr>4_Office Theme</vt:lpstr>
      <vt:lpstr>Retrospect</vt:lpstr>
      <vt:lpstr>Theme1</vt:lpstr>
      <vt:lpstr>Office Theme</vt:lpstr>
      <vt:lpstr>RetrospectVTI</vt:lpstr>
      <vt:lpstr>   Federal Update Professional Licensure, Distance Education, Third-Party Servicers &amp; Impact of Recent Supreme Court Decisions</vt:lpstr>
      <vt:lpstr>Meet the SAN Team</vt:lpstr>
      <vt:lpstr>Who we are</vt:lpstr>
      <vt:lpstr>Level Setting Federal Rules &amp; Rulemaking</vt:lpstr>
      <vt:lpstr>Whose Rules?  State vs Federal </vt:lpstr>
      <vt:lpstr>Federal Statutes, Regulations, &amp; Guidance</vt:lpstr>
      <vt:lpstr>Rulemaking Process (Federal Regs) </vt:lpstr>
      <vt:lpstr>Strict Timeline</vt:lpstr>
      <vt:lpstr>ED Rulemaking in Action</vt:lpstr>
      <vt:lpstr>New Regulations Effective July 1, 2024 Certification Procedures</vt:lpstr>
      <vt:lpstr>Certification Procedures – 34 CFR 668.13 &amp; 668.14 Program Participation Agreement (PPA)</vt:lpstr>
      <vt:lpstr>Related to Professional Licenses &amp; Certification – PPA Certification</vt:lpstr>
      <vt:lpstr>Notifications</vt:lpstr>
      <vt:lpstr>Responsibilities of the Institution</vt:lpstr>
      <vt:lpstr>U.S. Department of ED - Announcement</vt:lpstr>
      <vt:lpstr>U.S. Department of Education  Dear Colleague Letter (DCL)</vt:lpstr>
      <vt:lpstr> Negotiated Rulemaking Winter 2024</vt:lpstr>
      <vt:lpstr>Rulemaking Issues</vt:lpstr>
      <vt:lpstr>Notice of Proposed Rulemaking (NPRM) Released 7/24/24 Program Integrity and Institutional Quality: Distance Education, Return of Title IV, HEA Funds, and Federal TRIO Programs </vt:lpstr>
      <vt:lpstr>Distance Education:   Disallow Asynchronous Distance Education Courses for Clock Hour Programs</vt:lpstr>
      <vt:lpstr>Distance Education:  Define Distance Education Course</vt:lpstr>
      <vt:lpstr>Distance Education:  Virtual Location</vt:lpstr>
      <vt:lpstr>Return to Title IV: Attendance Taking</vt:lpstr>
      <vt:lpstr>Review of Rulemaking Committee  Reciprocity Proposal – No Consensus </vt:lpstr>
      <vt:lpstr>What happened to the Third Party-Servicers (TPS) issue?</vt:lpstr>
      <vt:lpstr>U.S. Supreme Court Opinions</vt:lpstr>
      <vt:lpstr>Judicial Review of Regulations</vt:lpstr>
      <vt:lpstr>So, What’s Next?</vt:lpstr>
      <vt:lpstr>Impact of the Election &amp; Recent Supreme Court Opinions</vt:lpstr>
      <vt:lpstr> Resources</vt:lpstr>
      <vt:lpstr>Resources</vt:lpstr>
      <vt:lpstr>Your 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In-Person Coordinator Meeting</dc:title>
  <dc:creator>Cheryl Dowd</dc:creator>
  <cp:lastModifiedBy>Shelia McFarland</cp:lastModifiedBy>
  <cp:revision>4</cp:revision>
  <dcterms:created xsi:type="dcterms:W3CDTF">2022-10-10T21:42:48Z</dcterms:created>
  <dcterms:modified xsi:type="dcterms:W3CDTF">2024-12-12T19:55:58Z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0x010100F44F5DE468B7AD47B71BED6130FA8A22</vt:lpwstr>
  </property>
  <property fmtid="{D5CDD505-2E9C-101B-9397-08002B2CF9AE}" pid="3" name="SlidoAppVersion">
    <vt:lpwstr>1.10.0.5209</vt:lpwstr>
  </property>
  <property fmtid="{D5CDD505-2E9C-101B-9397-08002B2CF9AE}" pid="4" name="MediaServiceImageTags">
    <vt:lpwstr/>
  </property>
</Properties>
</file>